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80" r:id="rId20"/>
    <p:sldId id="274" r:id="rId21"/>
    <p:sldId id="275" r:id="rId22"/>
    <p:sldId id="276" r:id="rId23"/>
    <p:sldId id="277" r:id="rId24"/>
    <p:sldId id="278" r:id="rId25"/>
    <p:sldId id="27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09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1" d="100"/>
          <a:sy n="41" d="100"/>
        </p:scale>
        <p:origin x="-750"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129621-BC81-446E-9E31-D7C5B050E852}" type="datetimeFigureOut">
              <a:rPr lang="en-US" smtClean="0"/>
              <a:t>9/10/2013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F1EC4D-E339-4472-A460-56A0A7F7E61D}" type="slidenum">
              <a:rPr lang="en-US" smtClean="0"/>
              <a:t>‹#›</a:t>
            </a:fld>
            <a:endParaRPr lang="en-US" dirty="0"/>
          </a:p>
        </p:txBody>
      </p:sp>
    </p:spTree>
    <p:extLst>
      <p:ext uri="{BB962C8B-B14F-4D97-AF65-F5344CB8AC3E}">
        <p14:creationId xmlns:p14="http://schemas.microsoft.com/office/powerpoint/2010/main" val="3874224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F1EC4D-E339-4472-A460-56A0A7F7E61D}" type="slidenum">
              <a:rPr lang="en-US" smtClean="0"/>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25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F1EC4D-E339-4472-A460-56A0A7F7E61D}" type="slidenum">
              <a:rPr lang="en-US" smtClean="0"/>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8EAD91-7DAA-440F-9E81-26A67031AB35}" type="datetimeFigureOut">
              <a:rPr lang="en-US" smtClean="0"/>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50477B-16A9-4311-9910-C535E3F337F8}"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solidFill>
          <a:srgbClr val="0509B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8EAD91-7DAA-440F-9E81-26A67031AB35}" type="datetimeFigureOut">
              <a:rPr lang="en-US" smtClean="0"/>
              <a:t>9/10/2013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50477B-16A9-4311-9910-C535E3F337F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3657600"/>
            <a:ext cx="6705600" cy="1470025"/>
          </a:xfrm>
        </p:spPr>
        <p:txBody>
          <a:bodyPr/>
          <a:lstStyle/>
          <a:p>
            <a:r>
              <a:rPr lang="en-US" b="1" dirty="0" smtClean="0">
                <a:solidFill>
                  <a:srgbClr val="FF0000"/>
                </a:solidFill>
                <a:latin typeface="Aharoni" pitchFamily="2" charset="-79"/>
                <a:cs typeface="Aharoni" pitchFamily="2" charset="-79"/>
              </a:rPr>
              <a:t>THE UNITED STATES</a:t>
            </a:r>
            <a:endParaRPr lang="en-US" b="1" dirty="0">
              <a:solidFill>
                <a:srgbClr val="FF0000"/>
              </a:solidFill>
              <a:latin typeface="Aharoni" pitchFamily="2" charset="-79"/>
              <a:cs typeface="Aharoni" pitchFamily="2" charset="-79"/>
            </a:endParaRPr>
          </a:p>
        </p:txBody>
      </p:sp>
      <p:sp>
        <p:nvSpPr>
          <p:cNvPr id="3" name="Subtitle 2"/>
          <p:cNvSpPr>
            <a:spLocks noGrp="1"/>
          </p:cNvSpPr>
          <p:nvPr>
            <p:ph type="subTitle" idx="1"/>
          </p:nvPr>
        </p:nvSpPr>
        <p:spPr>
          <a:xfrm>
            <a:off x="2590800" y="4876800"/>
            <a:ext cx="6400800" cy="1752600"/>
          </a:xfrm>
        </p:spPr>
        <p:txBody>
          <a:bodyPr/>
          <a:lstStyle/>
          <a:p>
            <a:r>
              <a:rPr lang="en-US" dirty="0" smtClean="0">
                <a:solidFill>
                  <a:srgbClr val="FF0000"/>
                </a:solidFill>
              </a:rPr>
              <a:t>Pages </a:t>
            </a:r>
          </a:p>
          <a:p>
            <a:r>
              <a:rPr lang="en-US" dirty="0" smtClean="0">
                <a:solidFill>
                  <a:srgbClr val="FF0000"/>
                </a:solidFill>
              </a:rPr>
              <a:t>138 – 145 and 152 - 157</a:t>
            </a:r>
            <a:endParaRPr lang="en-US" dirty="0">
              <a:solidFill>
                <a:srgbClr val="FF0000"/>
              </a:solidFill>
            </a:endParaRPr>
          </a:p>
        </p:txBody>
      </p:sp>
      <p:pic>
        <p:nvPicPr>
          <p:cNvPr id="4" name="il_fi" descr="http://upload.wikimedia.org/wikipedia/commons/thumb/7/70/United_States_(orthographic_projection).svg/220px-United_States_(orthographic_projection).svg.png"/>
          <p:cNvPicPr/>
          <p:nvPr/>
        </p:nvPicPr>
        <p:blipFill>
          <a:blip r:embed="rId3" cstate="print"/>
          <a:srcRect/>
          <a:stretch>
            <a:fillRect/>
          </a:stretch>
        </p:blipFill>
        <p:spPr bwMode="auto">
          <a:xfrm>
            <a:off x="685800" y="533400"/>
            <a:ext cx="3124200" cy="28956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1: Chapter Atlas</a:t>
            </a:r>
            <a:endParaRPr lang="en-US" dirty="0"/>
          </a:p>
        </p:txBody>
      </p:sp>
      <p:pic>
        <p:nvPicPr>
          <p:cNvPr id="33794" name="Picture 2" descr="http://www.enchantedlearning.com/usa/statesbw/censusregions.GIF"/>
          <p:cNvPicPr>
            <a:picLocks noChangeAspect="1" noChangeArrowheads="1"/>
          </p:cNvPicPr>
          <p:nvPr/>
        </p:nvPicPr>
        <p:blipFill>
          <a:blip r:embed="rId3" cstate="print"/>
          <a:srcRect/>
          <a:stretch>
            <a:fillRect/>
          </a:stretch>
        </p:blipFill>
        <p:spPr bwMode="auto">
          <a:xfrm>
            <a:off x="1600200" y="1524000"/>
            <a:ext cx="6096000" cy="503582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457200" y="1600200"/>
            <a:ext cx="8229600" cy="5029200"/>
          </a:xfrm>
        </p:spPr>
        <p:txBody>
          <a:bodyPr>
            <a:normAutofit fontScale="92500" lnSpcReduction="20000"/>
          </a:bodyPr>
          <a:lstStyle/>
          <a:p>
            <a:r>
              <a:rPr lang="en-US" dirty="0" smtClean="0">
                <a:solidFill>
                  <a:schemeClr val="bg1"/>
                </a:solidFill>
              </a:rPr>
              <a:t>The first settlements in the United States were along the Atlantic Coast.</a:t>
            </a:r>
            <a:endParaRPr lang="en-US" dirty="0">
              <a:solidFill>
                <a:schemeClr val="bg1"/>
              </a:solidFill>
            </a:endParaRPr>
          </a:p>
          <a:p>
            <a:r>
              <a:rPr lang="en-US" dirty="0" smtClean="0">
                <a:solidFill>
                  <a:schemeClr val="bg1"/>
                </a:solidFill>
              </a:rPr>
              <a:t>People settled close to water and also close to natural resources. </a:t>
            </a:r>
          </a:p>
          <a:p>
            <a:r>
              <a:rPr lang="en-US" dirty="0" smtClean="0">
                <a:solidFill>
                  <a:schemeClr val="bg1"/>
                </a:solidFill>
              </a:rPr>
              <a:t>As the country grew and technology increased people began to spread out and settle along the railroad routes.</a:t>
            </a:r>
          </a:p>
          <a:p>
            <a:r>
              <a:rPr lang="en-US" dirty="0" smtClean="0">
                <a:solidFill>
                  <a:schemeClr val="bg1"/>
                </a:solidFill>
              </a:rPr>
              <a:t>Over the years many groups of people have immigrated to the United States. Early Europeans came here for religious freedoms. Africans were brought here as slaves. Later Europeans came here looking for work and a better way of life.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914400"/>
            <a:ext cx="9144000" cy="2971801"/>
          </a:xfrm>
        </p:spPr>
        <p:txBody>
          <a:bodyPr>
            <a:normAutofit fontScale="85000" lnSpcReduction="10000"/>
          </a:bodyPr>
          <a:lstStyle/>
          <a:p>
            <a:r>
              <a:rPr lang="en-US" dirty="0" smtClean="0">
                <a:solidFill>
                  <a:schemeClr val="bg1"/>
                </a:solidFill>
              </a:rPr>
              <a:t>Today many people come looking for work here in the United States. </a:t>
            </a:r>
          </a:p>
          <a:p>
            <a:r>
              <a:rPr lang="en-US" dirty="0" smtClean="0">
                <a:solidFill>
                  <a:schemeClr val="bg1"/>
                </a:solidFill>
              </a:rPr>
              <a:t>There are approximately 304 million people living in the USA . </a:t>
            </a:r>
          </a:p>
          <a:p>
            <a:r>
              <a:rPr lang="en-US" dirty="0" smtClean="0">
                <a:solidFill>
                  <a:schemeClr val="bg1"/>
                </a:solidFill>
              </a:rPr>
              <a:t>Almost 80% of those people live in urban areas. </a:t>
            </a:r>
          </a:p>
          <a:p>
            <a:r>
              <a:rPr lang="en-US" dirty="0" smtClean="0">
                <a:solidFill>
                  <a:schemeClr val="bg1"/>
                </a:solidFill>
              </a:rPr>
              <a:t>The population density is higher in urban areas (near large cities and on the coasts) and lower in rural areas (western states). </a:t>
            </a:r>
            <a:endParaRPr lang="en-US" dirty="0">
              <a:solidFill>
                <a:schemeClr val="bg1"/>
              </a:solidFill>
            </a:endParaRPr>
          </a:p>
        </p:txBody>
      </p:sp>
      <p:pic>
        <p:nvPicPr>
          <p:cNvPr id="35842" name="Picture 2" descr="http://www.mapofusa.net/us-population-map.gif"/>
          <p:cNvPicPr>
            <a:picLocks noChangeAspect="1" noChangeArrowheads="1"/>
          </p:cNvPicPr>
          <p:nvPr/>
        </p:nvPicPr>
        <p:blipFill>
          <a:blip r:embed="rId3" cstate="print"/>
          <a:srcRect/>
          <a:stretch>
            <a:fillRect/>
          </a:stretch>
        </p:blipFill>
        <p:spPr bwMode="auto">
          <a:xfrm>
            <a:off x="1752600" y="3562349"/>
            <a:ext cx="5638800" cy="320892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http://sporkinthedrawer.typepad.com/photos/uncategorized/2008/05/01/pittsburgh.jpg"/>
          <p:cNvPicPr>
            <a:picLocks noChangeAspect="1" noChangeArrowheads="1"/>
          </p:cNvPicPr>
          <p:nvPr/>
        </p:nvPicPr>
        <p:blipFill>
          <a:blip r:embed="rId3" cstate="print"/>
          <a:srcRect/>
          <a:stretch>
            <a:fillRect/>
          </a:stretch>
        </p:blipFill>
        <p:spPr bwMode="auto">
          <a:xfrm>
            <a:off x="5715000" y="56824"/>
            <a:ext cx="2819400" cy="3600776"/>
          </a:xfrm>
          <a:prstGeom prst="rect">
            <a:avLst/>
          </a:prstGeom>
          <a:noFill/>
        </p:spPr>
      </p:pic>
      <p:sp>
        <p:nvSpPr>
          <p:cNvPr id="2" name="Title 1"/>
          <p:cNvSpPr>
            <a:spLocks noGrp="1"/>
          </p:cNvSpPr>
          <p:nvPr>
            <p:ph type="title"/>
          </p:nvPr>
        </p:nvSpPr>
        <p:spPr>
          <a:xfrm>
            <a:off x="0" y="0"/>
            <a:ext cx="5486400" cy="1143000"/>
          </a:xfrm>
        </p:spPr>
        <p:txBody>
          <a:bodyPr>
            <a:normAutofit fontScale="90000"/>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3657600"/>
            <a:ext cx="9144000" cy="3200400"/>
          </a:xfrm>
        </p:spPr>
        <p:txBody>
          <a:bodyPr>
            <a:normAutofit fontScale="92500"/>
          </a:bodyPr>
          <a:lstStyle/>
          <a:p>
            <a:r>
              <a:rPr lang="en-US" dirty="0" smtClean="0">
                <a:solidFill>
                  <a:schemeClr val="bg1"/>
                </a:solidFill>
              </a:rPr>
              <a:t>Growth and Expansion had negative effects on the environment in the USA. </a:t>
            </a:r>
          </a:p>
          <a:p>
            <a:r>
              <a:rPr lang="en-US" dirty="0" smtClean="0">
                <a:solidFill>
                  <a:schemeClr val="bg1"/>
                </a:solidFill>
              </a:rPr>
              <a:t>Industries in the 1800 and 1900’s used many natural resources like iron and coal. The mining and burning coal caused air pollution. Waste was dumped into the rivers. Towns grew and destroyed wildlife habitats. </a:t>
            </a:r>
          </a:p>
        </p:txBody>
      </p:sp>
      <p:pic>
        <p:nvPicPr>
          <p:cNvPr id="41986" name="Picture 2" descr="http://www.pollutionissues.com/images/paz_01_img0071.jpg"/>
          <p:cNvPicPr>
            <a:picLocks noChangeAspect="1" noChangeArrowheads="1"/>
          </p:cNvPicPr>
          <p:nvPr/>
        </p:nvPicPr>
        <p:blipFill>
          <a:blip r:embed="rId4" cstate="print"/>
          <a:srcRect b="24781"/>
          <a:stretch>
            <a:fillRect/>
          </a:stretch>
        </p:blipFill>
        <p:spPr bwMode="auto">
          <a:xfrm>
            <a:off x="0" y="1143000"/>
            <a:ext cx="4876800" cy="2514600"/>
          </a:xfrm>
          <a:prstGeom prst="rect">
            <a:avLst/>
          </a:prstGeom>
          <a:noFill/>
        </p:spPr>
      </p:pic>
      <p:sp>
        <p:nvSpPr>
          <p:cNvPr id="5" name="TextBox 4"/>
          <p:cNvSpPr txBox="1"/>
          <p:nvPr/>
        </p:nvSpPr>
        <p:spPr>
          <a:xfrm>
            <a:off x="0" y="3276600"/>
            <a:ext cx="5181600" cy="369332"/>
          </a:xfrm>
          <a:prstGeom prst="rect">
            <a:avLst/>
          </a:prstGeom>
          <a:noFill/>
        </p:spPr>
        <p:txBody>
          <a:bodyPr wrap="square" rtlCol="0">
            <a:spAutoFit/>
          </a:bodyPr>
          <a:lstStyle/>
          <a:p>
            <a:r>
              <a:rPr lang="en-US" b="1" dirty="0" smtClean="0">
                <a:solidFill>
                  <a:srgbClr val="FF0000"/>
                </a:solidFill>
              </a:rPr>
              <a:t>Noontime smog on the streets of Donora, PA. 1948</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41986"/>
                                        </p:tgtEl>
                                        <p:attrNameLst>
                                          <p:attrName>style.visibility</p:attrName>
                                        </p:attrNameLst>
                                      </p:cBhvr>
                                      <p:to>
                                        <p:strVal val="visible"/>
                                      </p:to>
                                    </p:set>
                                    <p:anim calcmode="lin" valueType="num">
                                      <p:cBhvr>
                                        <p:cTn id="23" dur="500" fill="hold"/>
                                        <p:tgtEl>
                                          <p:spTgt spid="41986"/>
                                        </p:tgtEl>
                                        <p:attrNameLst>
                                          <p:attrName>ppt_w</p:attrName>
                                        </p:attrNameLst>
                                      </p:cBhvr>
                                      <p:tavLst>
                                        <p:tav tm="0">
                                          <p:val>
                                            <p:fltVal val="0"/>
                                          </p:val>
                                        </p:tav>
                                        <p:tav tm="100000">
                                          <p:val>
                                            <p:strVal val="#ppt_w"/>
                                          </p:val>
                                        </p:tav>
                                      </p:tavLst>
                                    </p:anim>
                                    <p:anim calcmode="lin" valueType="num">
                                      <p:cBhvr>
                                        <p:cTn id="24" dur="500" fill="hold"/>
                                        <p:tgtEl>
                                          <p:spTgt spid="41986"/>
                                        </p:tgtEl>
                                        <p:attrNameLst>
                                          <p:attrName>ppt_h</p:attrName>
                                        </p:attrNameLst>
                                      </p:cBhvr>
                                      <p:tavLst>
                                        <p:tav tm="0">
                                          <p:val>
                                            <p:fltVal val="0"/>
                                          </p:val>
                                        </p:tav>
                                        <p:tav tm="100000">
                                          <p:val>
                                            <p:strVal val="#ppt_h"/>
                                          </p:val>
                                        </p:tav>
                                      </p:tavLst>
                                    </p:anim>
                                    <p:anim calcmode="lin" valueType="num">
                                      <p:cBhvr>
                                        <p:cTn id="25" dur="500" fill="hold"/>
                                        <p:tgtEl>
                                          <p:spTgt spid="41986"/>
                                        </p:tgtEl>
                                        <p:attrNameLst>
                                          <p:attrName>style.rotation</p:attrName>
                                        </p:attrNameLst>
                                      </p:cBhvr>
                                      <p:tavLst>
                                        <p:tav tm="0">
                                          <p:val>
                                            <p:fltVal val="360"/>
                                          </p:val>
                                        </p:tav>
                                        <p:tav tm="100000">
                                          <p:val>
                                            <p:fltVal val="0"/>
                                          </p:val>
                                        </p:tav>
                                      </p:tavLst>
                                    </p:anim>
                                    <p:animEffect transition="in" filter="fade">
                                      <p:cBhvr>
                                        <p:cTn id="26" dur="500"/>
                                        <p:tgtEl>
                                          <p:spTgt spid="41986"/>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41988"/>
                                        </p:tgtEl>
                                        <p:attrNameLst>
                                          <p:attrName>style.visibility</p:attrName>
                                        </p:attrNameLst>
                                      </p:cBhvr>
                                      <p:to>
                                        <p:strVal val="visible"/>
                                      </p:to>
                                    </p:set>
                                    <p:anim calcmode="lin" valueType="num">
                                      <p:cBhvr>
                                        <p:cTn id="37" dur="500" fill="hold"/>
                                        <p:tgtEl>
                                          <p:spTgt spid="41988"/>
                                        </p:tgtEl>
                                        <p:attrNameLst>
                                          <p:attrName>ppt_w</p:attrName>
                                        </p:attrNameLst>
                                      </p:cBhvr>
                                      <p:tavLst>
                                        <p:tav tm="0">
                                          <p:val>
                                            <p:fltVal val="0"/>
                                          </p:val>
                                        </p:tav>
                                        <p:tav tm="100000">
                                          <p:val>
                                            <p:strVal val="#ppt_w"/>
                                          </p:val>
                                        </p:tav>
                                      </p:tavLst>
                                    </p:anim>
                                    <p:anim calcmode="lin" valueType="num">
                                      <p:cBhvr>
                                        <p:cTn id="38" dur="500" fill="hold"/>
                                        <p:tgtEl>
                                          <p:spTgt spid="41988"/>
                                        </p:tgtEl>
                                        <p:attrNameLst>
                                          <p:attrName>ppt_h</p:attrName>
                                        </p:attrNameLst>
                                      </p:cBhvr>
                                      <p:tavLst>
                                        <p:tav tm="0">
                                          <p:val>
                                            <p:fltVal val="0"/>
                                          </p:val>
                                        </p:tav>
                                        <p:tav tm="100000">
                                          <p:val>
                                            <p:strVal val="#ppt_h"/>
                                          </p:val>
                                        </p:tav>
                                      </p:tavLst>
                                    </p:anim>
                                    <p:anim calcmode="lin" valueType="num">
                                      <p:cBhvr>
                                        <p:cTn id="39" dur="500" fill="hold"/>
                                        <p:tgtEl>
                                          <p:spTgt spid="41988"/>
                                        </p:tgtEl>
                                        <p:attrNameLst>
                                          <p:attrName>style.rotation</p:attrName>
                                        </p:attrNameLst>
                                      </p:cBhvr>
                                      <p:tavLst>
                                        <p:tav tm="0">
                                          <p:val>
                                            <p:fltVal val="360"/>
                                          </p:val>
                                        </p:tav>
                                        <p:tav tm="100000">
                                          <p:val>
                                            <p:fltVal val="0"/>
                                          </p:val>
                                        </p:tav>
                                      </p:tavLst>
                                    </p:anim>
                                    <p:animEffect transition="in" filter="fade">
                                      <p:cBhvr>
                                        <p:cTn id="40"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1219201"/>
            <a:ext cx="9144000" cy="2895600"/>
          </a:xfrm>
        </p:spPr>
        <p:txBody>
          <a:bodyPr>
            <a:normAutofit lnSpcReduction="10000"/>
          </a:bodyPr>
          <a:lstStyle/>
          <a:p>
            <a:r>
              <a:rPr lang="en-US" dirty="0" smtClean="0">
                <a:solidFill>
                  <a:schemeClr val="bg1"/>
                </a:solidFill>
              </a:rPr>
              <a:t>Around the 1960’s things started to change and people became interested in saving the environment. </a:t>
            </a:r>
          </a:p>
          <a:p>
            <a:r>
              <a:rPr lang="en-US" dirty="0" smtClean="0">
                <a:solidFill>
                  <a:schemeClr val="bg1"/>
                </a:solidFill>
              </a:rPr>
              <a:t>New laws and efforts from scientist, industries, and manufacturers are helping to save the environment, but many problems still exist from pollution. </a:t>
            </a:r>
          </a:p>
          <a:p>
            <a:endParaRPr lang="en-US" dirty="0"/>
          </a:p>
        </p:txBody>
      </p:sp>
      <p:pic>
        <p:nvPicPr>
          <p:cNvPr id="39938" name="Picture 2" descr="http://greenplanetethics.com/wordpress/wp-content/uploads/2012/03/1960s_environmentalism_05.jpg"/>
          <p:cNvPicPr>
            <a:picLocks noChangeAspect="1" noChangeArrowheads="1"/>
          </p:cNvPicPr>
          <p:nvPr/>
        </p:nvPicPr>
        <p:blipFill>
          <a:blip r:embed="rId3" cstate="print"/>
          <a:srcRect/>
          <a:stretch>
            <a:fillRect/>
          </a:stretch>
        </p:blipFill>
        <p:spPr bwMode="auto">
          <a:xfrm>
            <a:off x="381000" y="4114800"/>
            <a:ext cx="3657600" cy="2471543"/>
          </a:xfrm>
          <a:prstGeom prst="rect">
            <a:avLst/>
          </a:prstGeom>
          <a:noFill/>
        </p:spPr>
      </p:pic>
      <p:pic>
        <p:nvPicPr>
          <p:cNvPr id="39942" name="Picture 6" descr="http://t2.gstatic.com/images?q=tbn:ANd9GcQV6OuM72_lGSugcdX9a7t8gOpJOiJtwq4FYvVQYwgoZYXDP-zX"/>
          <p:cNvPicPr>
            <a:picLocks noChangeAspect="1" noChangeArrowheads="1"/>
          </p:cNvPicPr>
          <p:nvPr/>
        </p:nvPicPr>
        <p:blipFill>
          <a:blip r:embed="rId4" cstate="print"/>
          <a:srcRect/>
          <a:stretch>
            <a:fillRect/>
          </a:stretch>
        </p:blipFill>
        <p:spPr bwMode="auto">
          <a:xfrm>
            <a:off x="5105400" y="3962400"/>
            <a:ext cx="3581400" cy="2682595"/>
          </a:xfrm>
          <a:prstGeom prst="rect">
            <a:avLst/>
          </a:prstGeom>
          <a:noFill/>
        </p:spPr>
      </p:pic>
      <p:sp>
        <p:nvSpPr>
          <p:cNvPr id="7" name="TextBox 6"/>
          <p:cNvSpPr txBox="1"/>
          <p:nvPr/>
        </p:nvSpPr>
        <p:spPr>
          <a:xfrm>
            <a:off x="6477000" y="4038600"/>
            <a:ext cx="2133600" cy="369332"/>
          </a:xfrm>
          <a:prstGeom prst="rect">
            <a:avLst/>
          </a:prstGeom>
          <a:noFill/>
        </p:spPr>
        <p:txBody>
          <a:bodyPr wrap="square" rtlCol="0">
            <a:spAutoFit/>
          </a:bodyPr>
          <a:lstStyle/>
          <a:p>
            <a:r>
              <a:rPr lang="en-US" b="1" dirty="0" smtClean="0">
                <a:solidFill>
                  <a:srgbClr val="FF0000"/>
                </a:solidFill>
              </a:rPr>
              <a:t>Donora, PA 2008</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9938"/>
                                        </p:tgtEl>
                                        <p:attrNameLst>
                                          <p:attrName>style.visibility</p:attrName>
                                        </p:attrNameLst>
                                      </p:cBhvr>
                                      <p:to>
                                        <p:strVal val="visible"/>
                                      </p:to>
                                    </p:set>
                                    <p:anim calcmode="lin" valueType="num">
                                      <p:cBhvr>
                                        <p:cTn id="13" dur="500" fill="hold"/>
                                        <p:tgtEl>
                                          <p:spTgt spid="39938"/>
                                        </p:tgtEl>
                                        <p:attrNameLst>
                                          <p:attrName>ppt_w</p:attrName>
                                        </p:attrNameLst>
                                      </p:cBhvr>
                                      <p:tavLst>
                                        <p:tav tm="0">
                                          <p:val>
                                            <p:fltVal val="0"/>
                                          </p:val>
                                        </p:tav>
                                        <p:tav tm="100000">
                                          <p:val>
                                            <p:strVal val="#ppt_w"/>
                                          </p:val>
                                        </p:tav>
                                      </p:tavLst>
                                    </p:anim>
                                    <p:anim calcmode="lin" valueType="num">
                                      <p:cBhvr>
                                        <p:cTn id="14" dur="500" fill="hold"/>
                                        <p:tgtEl>
                                          <p:spTgt spid="39938"/>
                                        </p:tgtEl>
                                        <p:attrNameLst>
                                          <p:attrName>ppt_h</p:attrName>
                                        </p:attrNameLst>
                                      </p:cBhvr>
                                      <p:tavLst>
                                        <p:tav tm="0">
                                          <p:val>
                                            <p:fltVal val="0"/>
                                          </p:val>
                                        </p:tav>
                                        <p:tav tm="100000">
                                          <p:val>
                                            <p:strVal val="#ppt_h"/>
                                          </p:val>
                                        </p:tav>
                                      </p:tavLst>
                                    </p:anim>
                                    <p:anim calcmode="lin" valueType="num">
                                      <p:cBhvr>
                                        <p:cTn id="15" dur="500" fill="hold"/>
                                        <p:tgtEl>
                                          <p:spTgt spid="39938"/>
                                        </p:tgtEl>
                                        <p:attrNameLst>
                                          <p:attrName>style.rotation</p:attrName>
                                        </p:attrNameLst>
                                      </p:cBhvr>
                                      <p:tavLst>
                                        <p:tav tm="0">
                                          <p:val>
                                            <p:fltVal val="360"/>
                                          </p:val>
                                        </p:tav>
                                        <p:tav tm="100000">
                                          <p:val>
                                            <p:fltVal val="0"/>
                                          </p:val>
                                        </p:tav>
                                      </p:tavLst>
                                    </p:anim>
                                    <p:animEffect transition="in" filter="fade">
                                      <p:cBhvr>
                                        <p:cTn id="16" dur="500"/>
                                        <p:tgtEl>
                                          <p:spTgt spid="3993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39942"/>
                                        </p:tgtEl>
                                        <p:attrNameLst>
                                          <p:attrName>style.visibility</p:attrName>
                                        </p:attrNameLst>
                                      </p:cBhvr>
                                      <p:to>
                                        <p:strVal val="visible"/>
                                      </p:to>
                                    </p:set>
                                    <p:anim calcmode="lin" valueType="num">
                                      <p:cBhvr>
                                        <p:cTn id="27" dur="500" fill="hold"/>
                                        <p:tgtEl>
                                          <p:spTgt spid="39942"/>
                                        </p:tgtEl>
                                        <p:attrNameLst>
                                          <p:attrName>ppt_w</p:attrName>
                                        </p:attrNameLst>
                                      </p:cBhvr>
                                      <p:tavLst>
                                        <p:tav tm="0">
                                          <p:val>
                                            <p:fltVal val="0"/>
                                          </p:val>
                                        </p:tav>
                                        <p:tav tm="100000">
                                          <p:val>
                                            <p:strVal val="#ppt_w"/>
                                          </p:val>
                                        </p:tav>
                                      </p:tavLst>
                                    </p:anim>
                                    <p:anim calcmode="lin" valueType="num">
                                      <p:cBhvr>
                                        <p:cTn id="28" dur="500" fill="hold"/>
                                        <p:tgtEl>
                                          <p:spTgt spid="39942"/>
                                        </p:tgtEl>
                                        <p:attrNameLst>
                                          <p:attrName>ppt_h</p:attrName>
                                        </p:attrNameLst>
                                      </p:cBhvr>
                                      <p:tavLst>
                                        <p:tav tm="0">
                                          <p:val>
                                            <p:fltVal val="0"/>
                                          </p:val>
                                        </p:tav>
                                        <p:tav tm="100000">
                                          <p:val>
                                            <p:strVal val="#ppt_h"/>
                                          </p:val>
                                        </p:tav>
                                      </p:tavLst>
                                    </p:anim>
                                    <p:anim calcmode="lin" valueType="num">
                                      <p:cBhvr>
                                        <p:cTn id="29" dur="500" fill="hold"/>
                                        <p:tgtEl>
                                          <p:spTgt spid="39942"/>
                                        </p:tgtEl>
                                        <p:attrNameLst>
                                          <p:attrName>style.rotation</p:attrName>
                                        </p:attrNameLst>
                                      </p:cBhvr>
                                      <p:tavLst>
                                        <p:tav tm="0">
                                          <p:val>
                                            <p:fltVal val="360"/>
                                          </p:val>
                                        </p:tav>
                                        <p:tav tm="100000">
                                          <p:val>
                                            <p:fltVal val="0"/>
                                          </p:val>
                                        </p:tav>
                                      </p:tavLst>
                                    </p:anim>
                                    <p:animEffect transition="in" filter="fade">
                                      <p:cBhvr>
                                        <p:cTn id="30" dur="500"/>
                                        <p:tgtEl>
                                          <p:spTgt spid="39942"/>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b="1" u="sng" dirty="0">
              <a:solidFill>
                <a:srgbClr val="FF0000"/>
              </a:solidFill>
            </a:endParaRPr>
          </a:p>
        </p:txBody>
      </p:sp>
      <p:sp>
        <p:nvSpPr>
          <p:cNvPr id="3" name="Content Placeholder 2"/>
          <p:cNvSpPr>
            <a:spLocks noGrp="1"/>
          </p:cNvSpPr>
          <p:nvPr>
            <p:ph idx="1"/>
          </p:nvPr>
        </p:nvSpPr>
        <p:spPr/>
        <p:txBody>
          <a:bodyPr>
            <a:normAutofit fontScale="92500"/>
          </a:bodyPr>
          <a:lstStyle/>
          <a:p>
            <a:r>
              <a:rPr lang="en-US" dirty="0" smtClean="0">
                <a:solidFill>
                  <a:schemeClr val="bg1"/>
                </a:solidFill>
              </a:rPr>
              <a:t>The United States has always been an influence in the world and we continue to do that through our economy. Technology advances have added to the growth of our economy. </a:t>
            </a:r>
          </a:p>
          <a:p>
            <a:r>
              <a:rPr lang="en-US" dirty="0" smtClean="0">
                <a:solidFill>
                  <a:schemeClr val="bg1"/>
                </a:solidFill>
              </a:rPr>
              <a:t>The United States has a market economy. This means most businesses are run by private individuals or groups. The government does set some regulations but does not run the businesses.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bg1"/>
                </a:solidFill>
              </a:rPr>
              <a:t>Trade is important to the USA. We export goods such as clothing, cars, and household goods. We import many goods from China, India, and Japan. The cost of making these goods in those countries is much cheaper. This makes the overall price of the good cheaper and more appealing to many people. </a:t>
            </a:r>
          </a:p>
          <a:p>
            <a:pPr>
              <a:buNone/>
            </a:pPr>
            <a:endParaRPr lang="en-US" dirty="0" smtClean="0">
              <a:solidFill>
                <a:schemeClr val="bg1"/>
              </a:solidFill>
            </a:endParaRPr>
          </a:p>
          <a:p>
            <a:r>
              <a:rPr lang="en-US" dirty="0" smtClean="0">
                <a:solidFill>
                  <a:schemeClr val="bg1"/>
                </a:solidFill>
              </a:rPr>
              <a:t>We also import oil from Mexico, South America, and the Middle East.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0"/>
            <a:ext cx="5181600" cy="1143000"/>
          </a:xfrm>
        </p:spPr>
        <p:txBody>
          <a:bodyPr>
            <a:normAutofit fontScale="90000"/>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a:xfrm>
            <a:off x="4114800" y="1295400"/>
            <a:ext cx="5029200" cy="5562600"/>
          </a:xfrm>
        </p:spPr>
        <p:txBody>
          <a:bodyPr>
            <a:normAutofit/>
          </a:bodyPr>
          <a:lstStyle/>
          <a:p>
            <a:r>
              <a:rPr lang="en-US" dirty="0" smtClean="0">
                <a:solidFill>
                  <a:schemeClr val="bg1"/>
                </a:solidFill>
              </a:rPr>
              <a:t>Canada and Mexico are the United States biggest trading partners. </a:t>
            </a:r>
          </a:p>
          <a:p>
            <a:r>
              <a:rPr lang="en-US" dirty="0" smtClean="0">
                <a:solidFill>
                  <a:schemeClr val="bg1"/>
                </a:solidFill>
              </a:rPr>
              <a:t>We have an agreement called NAFTA (North American Free Trade Agreement) with them. This agreement helps to increase trade while decreasing the cost of trade. </a:t>
            </a:r>
            <a:endParaRPr lang="en-US" dirty="0">
              <a:solidFill>
                <a:schemeClr val="bg1"/>
              </a:solidFill>
            </a:endParaRPr>
          </a:p>
        </p:txBody>
      </p:sp>
      <p:pic>
        <p:nvPicPr>
          <p:cNvPr id="44034" name="Picture 2" descr="http://www.etcinternational.com/Portals/16723/images/map_NAFTA.gif"/>
          <p:cNvPicPr>
            <a:picLocks noChangeAspect="1" noChangeArrowheads="1"/>
          </p:cNvPicPr>
          <p:nvPr/>
        </p:nvPicPr>
        <p:blipFill>
          <a:blip r:embed="rId3" cstate="print"/>
          <a:srcRect/>
          <a:stretch>
            <a:fillRect/>
          </a:stretch>
        </p:blipFill>
        <p:spPr bwMode="auto">
          <a:xfrm>
            <a:off x="990600" y="0"/>
            <a:ext cx="2209800" cy="3020060"/>
          </a:xfrm>
          <a:prstGeom prst="rect">
            <a:avLst/>
          </a:prstGeom>
          <a:noFill/>
        </p:spPr>
      </p:pic>
      <p:pic>
        <p:nvPicPr>
          <p:cNvPr id="44036" name="Picture 4" descr="http://rense.com/general77/nafta_map.jpg"/>
          <p:cNvPicPr>
            <a:picLocks noChangeAspect="1" noChangeArrowheads="1"/>
          </p:cNvPicPr>
          <p:nvPr/>
        </p:nvPicPr>
        <p:blipFill>
          <a:blip r:embed="rId4" cstate="print"/>
          <a:srcRect/>
          <a:stretch>
            <a:fillRect/>
          </a:stretch>
        </p:blipFill>
        <p:spPr bwMode="auto">
          <a:xfrm>
            <a:off x="304800" y="3124200"/>
            <a:ext cx="3810000" cy="350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p:cTn id="13" dur="500" fill="hold"/>
                                        <p:tgtEl>
                                          <p:spTgt spid="44034"/>
                                        </p:tgtEl>
                                        <p:attrNameLst>
                                          <p:attrName>ppt_w</p:attrName>
                                        </p:attrNameLst>
                                      </p:cBhvr>
                                      <p:tavLst>
                                        <p:tav tm="0">
                                          <p:val>
                                            <p:fltVal val="0"/>
                                          </p:val>
                                        </p:tav>
                                        <p:tav tm="100000">
                                          <p:val>
                                            <p:strVal val="#ppt_w"/>
                                          </p:val>
                                        </p:tav>
                                      </p:tavLst>
                                    </p:anim>
                                    <p:anim calcmode="lin" valueType="num">
                                      <p:cBhvr>
                                        <p:cTn id="14" dur="500" fill="hold"/>
                                        <p:tgtEl>
                                          <p:spTgt spid="44034"/>
                                        </p:tgtEl>
                                        <p:attrNameLst>
                                          <p:attrName>ppt_h</p:attrName>
                                        </p:attrNameLst>
                                      </p:cBhvr>
                                      <p:tavLst>
                                        <p:tav tm="0">
                                          <p:val>
                                            <p:fltVal val="0"/>
                                          </p:val>
                                        </p:tav>
                                        <p:tav tm="100000">
                                          <p:val>
                                            <p:strVal val="#ppt_h"/>
                                          </p:val>
                                        </p:tav>
                                      </p:tavLst>
                                    </p:anim>
                                    <p:anim calcmode="lin" valueType="num">
                                      <p:cBhvr>
                                        <p:cTn id="15" dur="500" fill="hold"/>
                                        <p:tgtEl>
                                          <p:spTgt spid="44034"/>
                                        </p:tgtEl>
                                        <p:attrNameLst>
                                          <p:attrName>style.rotation</p:attrName>
                                        </p:attrNameLst>
                                      </p:cBhvr>
                                      <p:tavLst>
                                        <p:tav tm="0">
                                          <p:val>
                                            <p:fltVal val="360"/>
                                          </p:val>
                                        </p:tav>
                                        <p:tav tm="100000">
                                          <p:val>
                                            <p:fltVal val="0"/>
                                          </p:val>
                                        </p:tav>
                                      </p:tavLst>
                                    </p:anim>
                                    <p:animEffect transition="in" filter="fade">
                                      <p:cBhvr>
                                        <p:cTn id="16" dur="500"/>
                                        <p:tgtEl>
                                          <p:spTgt spid="4403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44036"/>
                                        </p:tgtEl>
                                        <p:attrNameLst>
                                          <p:attrName>style.visibility</p:attrName>
                                        </p:attrNameLst>
                                      </p:cBhvr>
                                      <p:to>
                                        <p:strVal val="visible"/>
                                      </p:to>
                                    </p:set>
                                    <p:anim calcmode="lin" valueType="num">
                                      <p:cBhvr>
                                        <p:cTn id="27" dur="500" fill="hold"/>
                                        <p:tgtEl>
                                          <p:spTgt spid="44036"/>
                                        </p:tgtEl>
                                        <p:attrNameLst>
                                          <p:attrName>ppt_w</p:attrName>
                                        </p:attrNameLst>
                                      </p:cBhvr>
                                      <p:tavLst>
                                        <p:tav tm="0">
                                          <p:val>
                                            <p:fltVal val="0"/>
                                          </p:val>
                                        </p:tav>
                                        <p:tav tm="100000">
                                          <p:val>
                                            <p:strVal val="#ppt_w"/>
                                          </p:val>
                                        </p:tav>
                                      </p:tavLst>
                                    </p:anim>
                                    <p:anim calcmode="lin" valueType="num">
                                      <p:cBhvr>
                                        <p:cTn id="28" dur="500" fill="hold"/>
                                        <p:tgtEl>
                                          <p:spTgt spid="44036"/>
                                        </p:tgtEl>
                                        <p:attrNameLst>
                                          <p:attrName>ppt_h</p:attrName>
                                        </p:attrNameLst>
                                      </p:cBhvr>
                                      <p:tavLst>
                                        <p:tav tm="0">
                                          <p:val>
                                            <p:fltVal val="0"/>
                                          </p:val>
                                        </p:tav>
                                        <p:tav tm="100000">
                                          <p:val>
                                            <p:strVal val="#ppt_h"/>
                                          </p:val>
                                        </p:tav>
                                      </p:tavLst>
                                    </p:anim>
                                    <p:anim calcmode="lin" valueType="num">
                                      <p:cBhvr>
                                        <p:cTn id="29" dur="500" fill="hold"/>
                                        <p:tgtEl>
                                          <p:spTgt spid="44036"/>
                                        </p:tgtEl>
                                        <p:attrNameLst>
                                          <p:attrName>style.rotation</p:attrName>
                                        </p:attrNameLst>
                                      </p:cBhvr>
                                      <p:tavLst>
                                        <p:tav tm="0">
                                          <p:val>
                                            <p:fltVal val="360"/>
                                          </p:val>
                                        </p:tav>
                                        <p:tav tm="100000">
                                          <p:val>
                                            <p:fltVal val="0"/>
                                          </p:val>
                                        </p:tav>
                                      </p:tavLst>
                                    </p:anim>
                                    <p:animEffect transition="in" filter="fade">
                                      <p:cBhvr>
                                        <p:cTn id="30"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a:xfrm>
            <a:off x="0" y="1143000"/>
            <a:ext cx="8229600" cy="4525963"/>
          </a:xfrm>
        </p:spPr>
        <p:txBody>
          <a:bodyPr/>
          <a:lstStyle/>
          <a:p>
            <a:r>
              <a:rPr lang="en-US" dirty="0" smtClean="0">
                <a:solidFill>
                  <a:schemeClr val="bg1"/>
                </a:solidFill>
              </a:rPr>
              <a:t>In the United States there are many economic regions. A few examples are:</a:t>
            </a:r>
            <a:endParaRPr lang="en-US" dirty="0">
              <a:solidFill>
                <a:schemeClr val="bg1"/>
              </a:solidFill>
            </a:endParaRPr>
          </a:p>
        </p:txBody>
      </p:sp>
      <p:pic>
        <p:nvPicPr>
          <p:cNvPr id="50178" name="Picture 2" descr="http://images.frontdoor.com/FDOOR/0-City-Pages/Detroit/Detroit-Car-Industry_54682.jpg"/>
          <p:cNvPicPr>
            <a:picLocks noChangeAspect="1" noChangeArrowheads="1"/>
          </p:cNvPicPr>
          <p:nvPr/>
        </p:nvPicPr>
        <p:blipFill>
          <a:blip r:embed="rId3" cstate="print"/>
          <a:srcRect/>
          <a:stretch>
            <a:fillRect/>
          </a:stretch>
        </p:blipFill>
        <p:spPr bwMode="auto">
          <a:xfrm>
            <a:off x="228600" y="2895600"/>
            <a:ext cx="2514600" cy="1885950"/>
          </a:xfrm>
          <a:prstGeom prst="rect">
            <a:avLst/>
          </a:prstGeom>
          <a:noFill/>
        </p:spPr>
      </p:pic>
      <p:sp>
        <p:nvSpPr>
          <p:cNvPr id="5" name="TextBox 4"/>
          <p:cNvSpPr txBox="1"/>
          <p:nvPr/>
        </p:nvSpPr>
        <p:spPr>
          <a:xfrm>
            <a:off x="0" y="4724400"/>
            <a:ext cx="3581400" cy="369332"/>
          </a:xfrm>
          <a:prstGeom prst="rect">
            <a:avLst/>
          </a:prstGeom>
          <a:noFill/>
        </p:spPr>
        <p:txBody>
          <a:bodyPr wrap="square" rtlCol="0">
            <a:spAutoFit/>
          </a:bodyPr>
          <a:lstStyle/>
          <a:p>
            <a:pPr algn="ctr"/>
            <a:r>
              <a:rPr lang="en-US" b="1" dirty="0" smtClean="0">
                <a:solidFill>
                  <a:srgbClr val="FF0000"/>
                </a:solidFill>
              </a:rPr>
              <a:t>Great Lakes – Auto Manufacturing</a:t>
            </a:r>
            <a:endParaRPr lang="en-US" b="1" dirty="0">
              <a:solidFill>
                <a:srgbClr val="FF0000"/>
              </a:solidFill>
            </a:endParaRPr>
          </a:p>
        </p:txBody>
      </p:sp>
      <p:pic>
        <p:nvPicPr>
          <p:cNvPr id="50180" name="Picture 4" descr="http://www.agro-food.net/wp-content/uploads/2009/11/a2.jpg"/>
          <p:cNvPicPr>
            <a:picLocks noChangeAspect="1" noChangeArrowheads="1"/>
          </p:cNvPicPr>
          <p:nvPr/>
        </p:nvPicPr>
        <p:blipFill>
          <a:blip r:embed="rId4" cstate="print"/>
          <a:srcRect/>
          <a:stretch>
            <a:fillRect/>
          </a:stretch>
        </p:blipFill>
        <p:spPr bwMode="auto">
          <a:xfrm>
            <a:off x="6256816" y="1905000"/>
            <a:ext cx="2658583" cy="1940360"/>
          </a:xfrm>
          <a:prstGeom prst="rect">
            <a:avLst/>
          </a:prstGeom>
          <a:noFill/>
        </p:spPr>
      </p:pic>
      <p:sp>
        <p:nvSpPr>
          <p:cNvPr id="7" name="TextBox 6"/>
          <p:cNvSpPr txBox="1"/>
          <p:nvPr/>
        </p:nvSpPr>
        <p:spPr>
          <a:xfrm>
            <a:off x="6096000" y="3810000"/>
            <a:ext cx="3048000" cy="369332"/>
          </a:xfrm>
          <a:prstGeom prst="rect">
            <a:avLst/>
          </a:prstGeom>
          <a:noFill/>
        </p:spPr>
        <p:txBody>
          <a:bodyPr wrap="square" rtlCol="0">
            <a:spAutoFit/>
          </a:bodyPr>
          <a:lstStyle/>
          <a:p>
            <a:pPr algn="ctr"/>
            <a:r>
              <a:rPr lang="en-US" b="1" dirty="0" smtClean="0">
                <a:solidFill>
                  <a:srgbClr val="FF0000"/>
                </a:solidFill>
              </a:rPr>
              <a:t>The Midwest - Agriculture</a:t>
            </a:r>
            <a:endParaRPr lang="en-US" b="1" dirty="0">
              <a:solidFill>
                <a:srgbClr val="FF0000"/>
              </a:solidFill>
            </a:endParaRPr>
          </a:p>
        </p:txBody>
      </p:sp>
      <p:pic>
        <p:nvPicPr>
          <p:cNvPr id="50182" name="Picture 6" descr="http://t1.gstatic.com/images?q=tbn:ANd9GcTzAIDYN-9suvtSpj7nfFkvW_Kdj841-OoaEWlENBwbP3YFoX3BjIcwlF40AQ"/>
          <p:cNvPicPr>
            <a:picLocks noChangeAspect="1" noChangeArrowheads="1"/>
          </p:cNvPicPr>
          <p:nvPr/>
        </p:nvPicPr>
        <p:blipFill>
          <a:blip r:embed="rId5" cstate="print"/>
          <a:srcRect/>
          <a:stretch>
            <a:fillRect/>
          </a:stretch>
        </p:blipFill>
        <p:spPr bwMode="auto">
          <a:xfrm>
            <a:off x="4953000" y="4953000"/>
            <a:ext cx="2828925" cy="1609726"/>
          </a:xfrm>
          <a:prstGeom prst="rect">
            <a:avLst/>
          </a:prstGeom>
          <a:noFill/>
        </p:spPr>
      </p:pic>
      <p:sp>
        <p:nvSpPr>
          <p:cNvPr id="9" name="TextBox 8"/>
          <p:cNvSpPr txBox="1"/>
          <p:nvPr/>
        </p:nvSpPr>
        <p:spPr>
          <a:xfrm>
            <a:off x="4953000" y="6488668"/>
            <a:ext cx="2971800" cy="369332"/>
          </a:xfrm>
          <a:prstGeom prst="rect">
            <a:avLst/>
          </a:prstGeom>
          <a:noFill/>
        </p:spPr>
        <p:txBody>
          <a:bodyPr wrap="square" rtlCol="0">
            <a:spAutoFit/>
          </a:bodyPr>
          <a:lstStyle/>
          <a:p>
            <a:r>
              <a:rPr lang="en-US" b="1" dirty="0" smtClean="0">
                <a:solidFill>
                  <a:srgbClr val="FF0000"/>
                </a:solidFill>
              </a:rPr>
              <a:t>Pacific Northwest - Forests</a:t>
            </a:r>
            <a:endParaRPr lang="en-US" b="1" dirty="0">
              <a:solidFill>
                <a:srgbClr val="FF0000"/>
              </a:solidFill>
            </a:endParaRPr>
          </a:p>
        </p:txBody>
      </p:sp>
      <p:pic>
        <p:nvPicPr>
          <p:cNvPr id="50184" name="Picture 8" descr="http://i.infoplease.com/images/musa.gif"/>
          <p:cNvPicPr>
            <a:picLocks noChangeAspect="1" noChangeArrowheads="1"/>
          </p:cNvPicPr>
          <p:nvPr/>
        </p:nvPicPr>
        <p:blipFill>
          <a:blip r:embed="rId6" cstate="print"/>
          <a:srcRect/>
          <a:stretch>
            <a:fillRect/>
          </a:stretch>
        </p:blipFill>
        <p:spPr bwMode="auto">
          <a:xfrm>
            <a:off x="2819400" y="2133600"/>
            <a:ext cx="3352800" cy="25113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0184"/>
                                        </p:tgtEl>
                                        <p:attrNameLst>
                                          <p:attrName>style.visibility</p:attrName>
                                        </p:attrNameLst>
                                      </p:cBhvr>
                                      <p:to>
                                        <p:strVal val="visible"/>
                                      </p:to>
                                    </p:set>
                                    <p:anim calcmode="lin" valueType="num">
                                      <p:cBhvr>
                                        <p:cTn id="13" dur="500" fill="hold"/>
                                        <p:tgtEl>
                                          <p:spTgt spid="50184"/>
                                        </p:tgtEl>
                                        <p:attrNameLst>
                                          <p:attrName>ppt_w</p:attrName>
                                        </p:attrNameLst>
                                      </p:cBhvr>
                                      <p:tavLst>
                                        <p:tav tm="0">
                                          <p:val>
                                            <p:fltVal val="0"/>
                                          </p:val>
                                        </p:tav>
                                        <p:tav tm="100000">
                                          <p:val>
                                            <p:strVal val="#ppt_w"/>
                                          </p:val>
                                        </p:tav>
                                      </p:tavLst>
                                    </p:anim>
                                    <p:anim calcmode="lin" valueType="num">
                                      <p:cBhvr>
                                        <p:cTn id="14" dur="500" fill="hold"/>
                                        <p:tgtEl>
                                          <p:spTgt spid="50184"/>
                                        </p:tgtEl>
                                        <p:attrNameLst>
                                          <p:attrName>ppt_h</p:attrName>
                                        </p:attrNameLst>
                                      </p:cBhvr>
                                      <p:tavLst>
                                        <p:tav tm="0">
                                          <p:val>
                                            <p:fltVal val="0"/>
                                          </p:val>
                                        </p:tav>
                                        <p:tav tm="100000">
                                          <p:val>
                                            <p:strVal val="#ppt_h"/>
                                          </p:val>
                                        </p:tav>
                                      </p:tavLst>
                                    </p:anim>
                                    <p:anim calcmode="lin" valueType="num">
                                      <p:cBhvr>
                                        <p:cTn id="15" dur="500" fill="hold"/>
                                        <p:tgtEl>
                                          <p:spTgt spid="50184"/>
                                        </p:tgtEl>
                                        <p:attrNameLst>
                                          <p:attrName>style.rotation</p:attrName>
                                        </p:attrNameLst>
                                      </p:cBhvr>
                                      <p:tavLst>
                                        <p:tav tm="0">
                                          <p:val>
                                            <p:fltVal val="360"/>
                                          </p:val>
                                        </p:tav>
                                        <p:tav tm="100000">
                                          <p:val>
                                            <p:fltVal val="0"/>
                                          </p:val>
                                        </p:tav>
                                      </p:tavLst>
                                    </p:anim>
                                    <p:animEffect transition="in" filter="fade">
                                      <p:cBhvr>
                                        <p:cTn id="16" dur="500"/>
                                        <p:tgtEl>
                                          <p:spTgt spid="5018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50178"/>
                                        </p:tgtEl>
                                        <p:attrNameLst>
                                          <p:attrName>style.visibility</p:attrName>
                                        </p:attrNameLst>
                                      </p:cBhvr>
                                      <p:to>
                                        <p:strVal val="visible"/>
                                      </p:to>
                                    </p:set>
                                    <p:anim calcmode="lin" valueType="num">
                                      <p:cBhvr>
                                        <p:cTn id="21" dur="500" fill="hold"/>
                                        <p:tgtEl>
                                          <p:spTgt spid="50178"/>
                                        </p:tgtEl>
                                        <p:attrNameLst>
                                          <p:attrName>ppt_w</p:attrName>
                                        </p:attrNameLst>
                                      </p:cBhvr>
                                      <p:tavLst>
                                        <p:tav tm="0">
                                          <p:val>
                                            <p:fltVal val="0"/>
                                          </p:val>
                                        </p:tav>
                                        <p:tav tm="100000">
                                          <p:val>
                                            <p:strVal val="#ppt_w"/>
                                          </p:val>
                                        </p:tav>
                                      </p:tavLst>
                                    </p:anim>
                                    <p:anim calcmode="lin" valueType="num">
                                      <p:cBhvr>
                                        <p:cTn id="22" dur="500" fill="hold"/>
                                        <p:tgtEl>
                                          <p:spTgt spid="50178"/>
                                        </p:tgtEl>
                                        <p:attrNameLst>
                                          <p:attrName>ppt_h</p:attrName>
                                        </p:attrNameLst>
                                      </p:cBhvr>
                                      <p:tavLst>
                                        <p:tav tm="0">
                                          <p:val>
                                            <p:fltVal val="0"/>
                                          </p:val>
                                        </p:tav>
                                        <p:tav tm="100000">
                                          <p:val>
                                            <p:strVal val="#ppt_h"/>
                                          </p:val>
                                        </p:tav>
                                      </p:tavLst>
                                    </p:anim>
                                    <p:anim calcmode="lin" valueType="num">
                                      <p:cBhvr>
                                        <p:cTn id="23" dur="500" fill="hold"/>
                                        <p:tgtEl>
                                          <p:spTgt spid="50178"/>
                                        </p:tgtEl>
                                        <p:attrNameLst>
                                          <p:attrName>style.rotation</p:attrName>
                                        </p:attrNameLst>
                                      </p:cBhvr>
                                      <p:tavLst>
                                        <p:tav tm="0">
                                          <p:val>
                                            <p:fltVal val="360"/>
                                          </p:val>
                                        </p:tav>
                                        <p:tav tm="100000">
                                          <p:val>
                                            <p:fltVal val="0"/>
                                          </p:val>
                                        </p:tav>
                                      </p:tavLst>
                                    </p:anim>
                                    <p:animEffect transition="in" filter="fade">
                                      <p:cBhvr>
                                        <p:cTn id="24" dur="500"/>
                                        <p:tgtEl>
                                          <p:spTgt spid="50178"/>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50180"/>
                                        </p:tgtEl>
                                        <p:attrNameLst>
                                          <p:attrName>style.visibility</p:attrName>
                                        </p:attrNameLst>
                                      </p:cBhvr>
                                      <p:to>
                                        <p:strVal val="visible"/>
                                      </p:to>
                                    </p:set>
                                    <p:anim calcmode="lin" valueType="num">
                                      <p:cBhvr>
                                        <p:cTn id="35" dur="500" fill="hold"/>
                                        <p:tgtEl>
                                          <p:spTgt spid="50180"/>
                                        </p:tgtEl>
                                        <p:attrNameLst>
                                          <p:attrName>ppt_w</p:attrName>
                                        </p:attrNameLst>
                                      </p:cBhvr>
                                      <p:tavLst>
                                        <p:tav tm="0">
                                          <p:val>
                                            <p:fltVal val="0"/>
                                          </p:val>
                                        </p:tav>
                                        <p:tav tm="100000">
                                          <p:val>
                                            <p:strVal val="#ppt_w"/>
                                          </p:val>
                                        </p:tav>
                                      </p:tavLst>
                                    </p:anim>
                                    <p:anim calcmode="lin" valueType="num">
                                      <p:cBhvr>
                                        <p:cTn id="36" dur="500" fill="hold"/>
                                        <p:tgtEl>
                                          <p:spTgt spid="50180"/>
                                        </p:tgtEl>
                                        <p:attrNameLst>
                                          <p:attrName>ppt_h</p:attrName>
                                        </p:attrNameLst>
                                      </p:cBhvr>
                                      <p:tavLst>
                                        <p:tav tm="0">
                                          <p:val>
                                            <p:fltVal val="0"/>
                                          </p:val>
                                        </p:tav>
                                        <p:tav tm="100000">
                                          <p:val>
                                            <p:strVal val="#ppt_h"/>
                                          </p:val>
                                        </p:tav>
                                      </p:tavLst>
                                    </p:anim>
                                    <p:anim calcmode="lin" valueType="num">
                                      <p:cBhvr>
                                        <p:cTn id="37" dur="500" fill="hold"/>
                                        <p:tgtEl>
                                          <p:spTgt spid="50180"/>
                                        </p:tgtEl>
                                        <p:attrNameLst>
                                          <p:attrName>style.rotation</p:attrName>
                                        </p:attrNameLst>
                                      </p:cBhvr>
                                      <p:tavLst>
                                        <p:tav tm="0">
                                          <p:val>
                                            <p:fltVal val="360"/>
                                          </p:val>
                                        </p:tav>
                                        <p:tav tm="100000">
                                          <p:val>
                                            <p:fltVal val="0"/>
                                          </p:val>
                                        </p:tav>
                                      </p:tavLst>
                                    </p:anim>
                                    <p:animEffect transition="in" filter="fade">
                                      <p:cBhvr>
                                        <p:cTn id="38" dur="500"/>
                                        <p:tgtEl>
                                          <p:spTgt spid="50180"/>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style.rotation</p:attrName>
                                        </p:attrNameLst>
                                      </p:cBhvr>
                                      <p:tavLst>
                                        <p:tav tm="0">
                                          <p:val>
                                            <p:fltVal val="360"/>
                                          </p:val>
                                        </p:tav>
                                        <p:tav tm="100000">
                                          <p:val>
                                            <p:fltVal val="0"/>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50182"/>
                                        </p:tgtEl>
                                        <p:attrNameLst>
                                          <p:attrName>style.visibility</p:attrName>
                                        </p:attrNameLst>
                                      </p:cBhvr>
                                      <p:to>
                                        <p:strVal val="visible"/>
                                      </p:to>
                                    </p:set>
                                    <p:anim calcmode="lin" valueType="num">
                                      <p:cBhvr>
                                        <p:cTn id="49" dur="500" fill="hold"/>
                                        <p:tgtEl>
                                          <p:spTgt spid="50182"/>
                                        </p:tgtEl>
                                        <p:attrNameLst>
                                          <p:attrName>ppt_w</p:attrName>
                                        </p:attrNameLst>
                                      </p:cBhvr>
                                      <p:tavLst>
                                        <p:tav tm="0">
                                          <p:val>
                                            <p:fltVal val="0"/>
                                          </p:val>
                                        </p:tav>
                                        <p:tav tm="100000">
                                          <p:val>
                                            <p:strVal val="#ppt_w"/>
                                          </p:val>
                                        </p:tav>
                                      </p:tavLst>
                                    </p:anim>
                                    <p:anim calcmode="lin" valueType="num">
                                      <p:cBhvr>
                                        <p:cTn id="50" dur="500" fill="hold"/>
                                        <p:tgtEl>
                                          <p:spTgt spid="50182"/>
                                        </p:tgtEl>
                                        <p:attrNameLst>
                                          <p:attrName>ppt_h</p:attrName>
                                        </p:attrNameLst>
                                      </p:cBhvr>
                                      <p:tavLst>
                                        <p:tav tm="0">
                                          <p:val>
                                            <p:fltVal val="0"/>
                                          </p:val>
                                        </p:tav>
                                        <p:tav tm="100000">
                                          <p:val>
                                            <p:strVal val="#ppt_h"/>
                                          </p:val>
                                        </p:tav>
                                      </p:tavLst>
                                    </p:anim>
                                    <p:anim calcmode="lin" valueType="num">
                                      <p:cBhvr>
                                        <p:cTn id="51" dur="500" fill="hold"/>
                                        <p:tgtEl>
                                          <p:spTgt spid="50182"/>
                                        </p:tgtEl>
                                        <p:attrNameLst>
                                          <p:attrName>style.rotation</p:attrName>
                                        </p:attrNameLst>
                                      </p:cBhvr>
                                      <p:tavLst>
                                        <p:tav tm="0">
                                          <p:val>
                                            <p:fltVal val="360"/>
                                          </p:val>
                                        </p:tav>
                                        <p:tav tm="100000">
                                          <p:val>
                                            <p:fltVal val="0"/>
                                          </p:val>
                                        </p:tav>
                                      </p:tavLst>
                                    </p:anim>
                                    <p:animEffect transition="in" filter="fade">
                                      <p:cBhvr>
                                        <p:cTn id="52" dur="500"/>
                                        <p:tgtEl>
                                          <p:spTgt spid="50182"/>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 calcmode="lin" valueType="num">
                                      <p:cBhvr>
                                        <p:cTn id="57" dur="500" fill="hold"/>
                                        <p:tgtEl>
                                          <p:spTgt spid="9"/>
                                        </p:tgtEl>
                                        <p:attrNameLst>
                                          <p:attrName>style.rotation</p:attrName>
                                        </p:attrNameLst>
                                      </p:cBhvr>
                                      <p:tavLst>
                                        <p:tav tm="0">
                                          <p:val>
                                            <p:fltVal val="360"/>
                                          </p:val>
                                        </p:tav>
                                        <p:tav tm="100000">
                                          <p:val>
                                            <p:fltVal val="0"/>
                                          </p:val>
                                        </p:tav>
                                      </p:tavLst>
                                    </p:anim>
                                    <p:animEffect transition="in" filter="fade">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p:txBody>
          <a:bodyPr/>
          <a:lstStyle/>
          <a:p>
            <a:r>
              <a:rPr lang="en-US" dirty="0" smtClean="0">
                <a:solidFill>
                  <a:schemeClr val="bg1"/>
                </a:solidFill>
              </a:rPr>
              <a:t>The USA economy has changed drastically in the last 50 years.</a:t>
            </a:r>
          </a:p>
          <a:p>
            <a:r>
              <a:rPr lang="en-US" dirty="0" smtClean="0">
                <a:solidFill>
                  <a:schemeClr val="bg1"/>
                </a:solidFill>
              </a:rPr>
              <a:t>We went from primarily an Agricultural economy to more of a Service economy. </a:t>
            </a:r>
            <a:endParaRPr lang="en-US" dirty="0">
              <a:solidFill>
                <a:schemeClr val="bg1"/>
              </a:solidFill>
            </a:endParaRPr>
          </a:p>
        </p:txBody>
      </p:sp>
      <p:pic>
        <p:nvPicPr>
          <p:cNvPr id="64514" name="Picture 2" descr="http://economy.ocregister.com/files/2009/08/pie-chart-of-oc-jobs-july.jpg"/>
          <p:cNvPicPr>
            <a:picLocks noChangeAspect="1" noChangeArrowheads="1"/>
          </p:cNvPicPr>
          <p:nvPr/>
        </p:nvPicPr>
        <p:blipFill>
          <a:blip r:embed="rId3" cstate="print"/>
          <a:srcRect/>
          <a:stretch>
            <a:fillRect/>
          </a:stretch>
        </p:blipFill>
        <p:spPr bwMode="auto">
          <a:xfrm>
            <a:off x="1981200" y="3886200"/>
            <a:ext cx="5057775" cy="27146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64514"/>
                                        </p:tgtEl>
                                        <p:attrNameLst>
                                          <p:attrName>style.visibility</p:attrName>
                                        </p:attrNameLst>
                                      </p:cBhvr>
                                      <p:to>
                                        <p:strVal val="visible"/>
                                      </p:to>
                                    </p:set>
                                    <p:anim calcmode="lin" valueType="num">
                                      <p:cBhvr>
                                        <p:cTn id="23" dur="500" fill="hold"/>
                                        <p:tgtEl>
                                          <p:spTgt spid="64514"/>
                                        </p:tgtEl>
                                        <p:attrNameLst>
                                          <p:attrName>ppt_w</p:attrName>
                                        </p:attrNameLst>
                                      </p:cBhvr>
                                      <p:tavLst>
                                        <p:tav tm="0">
                                          <p:val>
                                            <p:fltVal val="0"/>
                                          </p:val>
                                        </p:tav>
                                        <p:tav tm="100000">
                                          <p:val>
                                            <p:strVal val="#ppt_w"/>
                                          </p:val>
                                        </p:tav>
                                      </p:tavLst>
                                    </p:anim>
                                    <p:anim calcmode="lin" valueType="num">
                                      <p:cBhvr>
                                        <p:cTn id="24" dur="500" fill="hold"/>
                                        <p:tgtEl>
                                          <p:spTgt spid="64514"/>
                                        </p:tgtEl>
                                        <p:attrNameLst>
                                          <p:attrName>ppt_h</p:attrName>
                                        </p:attrNameLst>
                                      </p:cBhvr>
                                      <p:tavLst>
                                        <p:tav tm="0">
                                          <p:val>
                                            <p:fltVal val="0"/>
                                          </p:val>
                                        </p:tav>
                                        <p:tav tm="100000">
                                          <p:val>
                                            <p:strVal val="#ppt_h"/>
                                          </p:val>
                                        </p:tav>
                                      </p:tavLst>
                                    </p:anim>
                                    <p:anim calcmode="lin" valueType="num">
                                      <p:cBhvr>
                                        <p:cTn id="25" dur="500" fill="hold"/>
                                        <p:tgtEl>
                                          <p:spTgt spid="64514"/>
                                        </p:tgtEl>
                                        <p:attrNameLst>
                                          <p:attrName>style.rotation</p:attrName>
                                        </p:attrNameLst>
                                      </p:cBhvr>
                                      <p:tavLst>
                                        <p:tav tm="0">
                                          <p:val>
                                            <p:fltVal val="360"/>
                                          </p:val>
                                        </p:tav>
                                        <p:tav tm="100000">
                                          <p:val>
                                            <p:fltVal val="0"/>
                                          </p:val>
                                        </p:tav>
                                      </p:tavLst>
                                    </p:anim>
                                    <p:animEffect transition="in" filter="fade">
                                      <p:cBhvr>
                                        <p:cTn id="26" dur="5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Vocabulary</a:t>
            </a:r>
            <a:endParaRPr lang="en-US" b="1" u="sng"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b="1" u="sng" dirty="0" smtClean="0">
                <a:solidFill>
                  <a:schemeClr val="bg1"/>
                </a:solidFill>
              </a:rPr>
              <a:t>Temperate Climate </a:t>
            </a:r>
            <a:r>
              <a:rPr lang="en-US" dirty="0" smtClean="0">
                <a:solidFill>
                  <a:schemeClr val="bg1"/>
                </a:solidFill>
              </a:rPr>
              <a:t>– Moderate or mild. Cool winters and warm summers. </a:t>
            </a:r>
          </a:p>
          <a:p>
            <a:pPr>
              <a:buNone/>
            </a:pPr>
            <a:endParaRPr lang="en-US" dirty="0">
              <a:solidFill>
                <a:schemeClr val="bg1"/>
              </a:solidFill>
            </a:endParaRPr>
          </a:p>
          <a:p>
            <a:r>
              <a:rPr lang="en-US" b="1" u="sng" dirty="0" smtClean="0">
                <a:solidFill>
                  <a:schemeClr val="bg1"/>
                </a:solidFill>
              </a:rPr>
              <a:t>Population Density </a:t>
            </a:r>
            <a:r>
              <a:rPr lang="en-US" dirty="0" smtClean="0">
                <a:solidFill>
                  <a:schemeClr val="bg1"/>
                </a:solidFill>
              </a:rPr>
              <a:t>– The number of people that live in one area. </a:t>
            </a:r>
          </a:p>
          <a:p>
            <a:pPr>
              <a:buNone/>
            </a:pPr>
            <a:endParaRPr lang="en-US" dirty="0" smtClean="0">
              <a:solidFill>
                <a:schemeClr val="bg1"/>
              </a:solidFill>
            </a:endParaRPr>
          </a:p>
          <a:p>
            <a:r>
              <a:rPr lang="en-US" b="1" u="sng" dirty="0" smtClean="0">
                <a:solidFill>
                  <a:schemeClr val="bg1"/>
                </a:solidFill>
              </a:rPr>
              <a:t>Market Economy</a:t>
            </a:r>
            <a:r>
              <a:rPr lang="en-US" dirty="0" smtClean="0">
                <a:solidFill>
                  <a:schemeClr val="bg1"/>
                </a:solidFill>
              </a:rPr>
              <a:t> – An economy where individuals and businesses make the majority of buying and selling decisions.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p:txBody>
          <a:bodyPr/>
          <a:lstStyle/>
          <a:p>
            <a:r>
              <a:rPr lang="en-US" dirty="0" smtClean="0">
                <a:solidFill>
                  <a:schemeClr val="bg1"/>
                </a:solidFill>
              </a:rPr>
              <a:t>“Culture is a pattern of activities, language and habits common to a group of people.”</a:t>
            </a:r>
          </a:p>
          <a:p>
            <a:pPr lvl="8"/>
            <a:r>
              <a:rPr lang="en-US" i="1" dirty="0" smtClean="0">
                <a:solidFill>
                  <a:schemeClr val="bg1"/>
                </a:solidFill>
              </a:rPr>
              <a:t>My World Geography</a:t>
            </a:r>
          </a:p>
          <a:p>
            <a:pPr lvl="0"/>
            <a:r>
              <a:rPr lang="en-US" dirty="0" smtClean="0">
                <a:solidFill>
                  <a:prstClr val="white"/>
                </a:solidFill>
              </a:rPr>
              <a:t>Religion, Food, Music, Clothing, and Entertainment are all examples of culture. </a:t>
            </a:r>
          </a:p>
          <a:p>
            <a:pPr lvl="0"/>
            <a:r>
              <a:rPr lang="en-US" dirty="0" smtClean="0">
                <a:solidFill>
                  <a:prstClr val="white"/>
                </a:solidFill>
              </a:rPr>
              <a:t>The United States’ culture is considered a melting pot. We have many cultures coming together to make one new cultures. </a:t>
            </a:r>
          </a:p>
          <a:p>
            <a:pPr lvl="0">
              <a:buNone/>
            </a:pPr>
            <a:endParaRPr lang="en-US" dirty="0">
              <a:solidFill>
                <a:prstClr val="white"/>
              </a:solidFill>
            </a:endParaRPr>
          </a:p>
          <a:p>
            <a:pPr lvl="8"/>
            <a:endParaRPr lang="en-US" i="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descr="http://ljhsjcate.pbworks.com/f/pie%20graph%20of%20religon.jpg"/>
          <p:cNvPicPr>
            <a:picLocks noChangeAspect="1" noChangeArrowheads="1"/>
          </p:cNvPicPr>
          <p:nvPr/>
        </p:nvPicPr>
        <p:blipFill>
          <a:blip r:embed="rId3" cstate="print"/>
          <a:srcRect/>
          <a:stretch>
            <a:fillRect/>
          </a:stretch>
        </p:blipFill>
        <p:spPr bwMode="auto">
          <a:xfrm>
            <a:off x="4419600" y="914400"/>
            <a:ext cx="4267200" cy="3292857"/>
          </a:xfrm>
          <a:prstGeom prst="rect">
            <a:avLst/>
          </a:prstGeom>
          <a:noFill/>
        </p:spPr>
      </p:pic>
      <p:pic>
        <p:nvPicPr>
          <p:cNvPr id="52226" name="Picture 2" descr="http://herschelian.files.wordpress.com/2011/02/fast-food-joints.jpg"/>
          <p:cNvPicPr>
            <a:picLocks noChangeAspect="1" noChangeArrowheads="1"/>
          </p:cNvPicPr>
          <p:nvPr/>
        </p:nvPicPr>
        <p:blipFill>
          <a:blip r:embed="rId4" cstate="print"/>
          <a:srcRect/>
          <a:stretch>
            <a:fillRect/>
          </a:stretch>
        </p:blipFill>
        <p:spPr bwMode="auto">
          <a:xfrm>
            <a:off x="4724400" y="4038600"/>
            <a:ext cx="3722915" cy="2606040"/>
          </a:xfrm>
          <a:prstGeom prst="rect">
            <a:avLst/>
          </a:prstGeom>
          <a:noFill/>
        </p:spPr>
      </p:pic>
      <p:sp>
        <p:nvSpPr>
          <p:cNvPr id="2" name="Title 1"/>
          <p:cNvSpPr>
            <a:spLocks noGrp="1"/>
          </p:cNvSpPr>
          <p:nvPr>
            <p:ph type="title"/>
          </p:nvPr>
        </p:nvSpPr>
        <p:spPr>
          <a:xfrm>
            <a:off x="381000" y="0"/>
            <a:ext cx="8229600" cy="1143000"/>
          </a:xfrm>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a:xfrm>
            <a:off x="0" y="838200"/>
            <a:ext cx="4343400" cy="6019800"/>
          </a:xfrm>
        </p:spPr>
        <p:txBody>
          <a:bodyPr>
            <a:normAutofit fontScale="85000" lnSpcReduction="20000"/>
          </a:bodyPr>
          <a:lstStyle/>
          <a:p>
            <a:r>
              <a:rPr lang="en-US" dirty="0" smtClean="0">
                <a:solidFill>
                  <a:schemeClr val="bg1"/>
                </a:solidFill>
              </a:rPr>
              <a:t>The United States has many different religions. Christian Protestants make up the largest group but other non-Christian groups include Jewish, Buddhist, and Muslim. </a:t>
            </a:r>
          </a:p>
          <a:p>
            <a:r>
              <a:rPr lang="en-US" dirty="0" smtClean="0">
                <a:solidFill>
                  <a:schemeClr val="bg1"/>
                </a:solidFill>
              </a:rPr>
              <a:t>We also enjoy a variety of food choices due to the many different cultures. </a:t>
            </a:r>
          </a:p>
          <a:p>
            <a:r>
              <a:rPr lang="en-US" dirty="0" smtClean="0">
                <a:solidFill>
                  <a:schemeClr val="bg1"/>
                </a:solidFill>
              </a:rPr>
              <a:t>The United States’ culture has influenced the rest of the world as well. Modern technology such as the internet has made it spread even more.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2228"/>
                                        </p:tgtEl>
                                        <p:attrNameLst>
                                          <p:attrName>style.visibility</p:attrName>
                                        </p:attrNameLst>
                                      </p:cBhvr>
                                      <p:to>
                                        <p:strVal val="visible"/>
                                      </p:to>
                                    </p:set>
                                    <p:anim calcmode="lin" valueType="num">
                                      <p:cBhvr>
                                        <p:cTn id="13" dur="500" fill="hold"/>
                                        <p:tgtEl>
                                          <p:spTgt spid="52228"/>
                                        </p:tgtEl>
                                        <p:attrNameLst>
                                          <p:attrName>ppt_w</p:attrName>
                                        </p:attrNameLst>
                                      </p:cBhvr>
                                      <p:tavLst>
                                        <p:tav tm="0">
                                          <p:val>
                                            <p:fltVal val="0"/>
                                          </p:val>
                                        </p:tav>
                                        <p:tav tm="100000">
                                          <p:val>
                                            <p:strVal val="#ppt_w"/>
                                          </p:val>
                                        </p:tav>
                                      </p:tavLst>
                                    </p:anim>
                                    <p:anim calcmode="lin" valueType="num">
                                      <p:cBhvr>
                                        <p:cTn id="14" dur="500" fill="hold"/>
                                        <p:tgtEl>
                                          <p:spTgt spid="52228"/>
                                        </p:tgtEl>
                                        <p:attrNameLst>
                                          <p:attrName>ppt_h</p:attrName>
                                        </p:attrNameLst>
                                      </p:cBhvr>
                                      <p:tavLst>
                                        <p:tav tm="0">
                                          <p:val>
                                            <p:fltVal val="0"/>
                                          </p:val>
                                        </p:tav>
                                        <p:tav tm="100000">
                                          <p:val>
                                            <p:strVal val="#ppt_h"/>
                                          </p:val>
                                        </p:tav>
                                      </p:tavLst>
                                    </p:anim>
                                    <p:anim calcmode="lin" valueType="num">
                                      <p:cBhvr>
                                        <p:cTn id="15" dur="500" fill="hold"/>
                                        <p:tgtEl>
                                          <p:spTgt spid="52228"/>
                                        </p:tgtEl>
                                        <p:attrNameLst>
                                          <p:attrName>style.rotation</p:attrName>
                                        </p:attrNameLst>
                                      </p:cBhvr>
                                      <p:tavLst>
                                        <p:tav tm="0">
                                          <p:val>
                                            <p:fltVal val="360"/>
                                          </p:val>
                                        </p:tav>
                                        <p:tav tm="100000">
                                          <p:val>
                                            <p:fltVal val="0"/>
                                          </p:val>
                                        </p:tav>
                                      </p:tavLst>
                                    </p:anim>
                                    <p:animEffect transition="in" filter="fade">
                                      <p:cBhvr>
                                        <p:cTn id="16" dur="500"/>
                                        <p:tgtEl>
                                          <p:spTgt spid="5222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1"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2" dur="500"/>
                                        <p:tgtEl>
                                          <p:spTgt spid="3">
                                            <p:txEl>
                                              <p:pRg st="2" end="2"/>
                                            </p:txEl>
                                          </p:spTgt>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52226"/>
                                        </p:tgtEl>
                                        <p:attrNameLst>
                                          <p:attrName>style.visibility</p:attrName>
                                        </p:attrNameLst>
                                      </p:cBhvr>
                                      <p:to>
                                        <p:strVal val="visible"/>
                                      </p:to>
                                    </p:set>
                                    <p:anim calcmode="lin" valueType="num">
                                      <p:cBhvr>
                                        <p:cTn id="35" dur="500" fill="hold"/>
                                        <p:tgtEl>
                                          <p:spTgt spid="52226"/>
                                        </p:tgtEl>
                                        <p:attrNameLst>
                                          <p:attrName>ppt_w</p:attrName>
                                        </p:attrNameLst>
                                      </p:cBhvr>
                                      <p:tavLst>
                                        <p:tav tm="0">
                                          <p:val>
                                            <p:fltVal val="0"/>
                                          </p:val>
                                        </p:tav>
                                        <p:tav tm="100000">
                                          <p:val>
                                            <p:strVal val="#ppt_w"/>
                                          </p:val>
                                        </p:tav>
                                      </p:tavLst>
                                    </p:anim>
                                    <p:anim calcmode="lin" valueType="num">
                                      <p:cBhvr>
                                        <p:cTn id="36" dur="500" fill="hold"/>
                                        <p:tgtEl>
                                          <p:spTgt spid="52226"/>
                                        </p:tgtEl>
                                        <p:attrNameLst>
                                          <p:attrName>ppt_h</p:attrName>
                                        </p:attrNameLst>
                                      </p:cBhvr>
                                      <p:tavLst>
                                        <p:tav tm="0">
                                          <p:val>
                                            <p:fltVal val="0"/>
                                          </p:val>
                                        </p:tav>
                                        <p:tav tm="100000">
                                          <p:val>
                                            <p:strVal val="#ppt_h"/>
                                          </p:val>
                                        </p:tav>
                                      </p:tavLst>
                                    </p:anim>
                                    <p:anim calcmode="lin" valueType="num">
                                      <p:cBhvr>
                                        <p:cTn id="37" dur="500" fill="hold"/>
                                        <p:tgtEl>
                                          <p:spTgt spid="52226"/>
                                        </p:tgtEl>
                                        <p:attrNameLst>
                                          <p:attrName>style.rotation</p:attrName>
                                        </p:attrNameLst>
                                      </p:cBhvr>
                                      <p:tavLst>
                                        <p:tav tm="0">
                                          <p:val>
                                            <p:fltVal val="360"/>
                                          </p:val>
                                        </p:tav>
                                        <p:tav tm="100000">
                                          <p:val>
                                            <p:fltVal val="0"/>
                                          </p:val>
                                        </p:tav>
                                      </p:tavLst>
                                    </p:anim>
                                    <p:animEffect transition="in" filter="fade">
                                      <p:cBhvr>
                                        <p:cTn id="38"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a:xfrm>
            <a:off x="0" y="1143000"/>
            <a:ext cx="9144000" cy="3276601"/>
          </a:xfrm>
        </p:spPr>
        <p:txBody>
          <a:bodyPr>
            <a:normAutofit fontScale="92500" lnSpcReduction="10000"/>
          </a:bodyPr>
          <a:lstStyle/>
          <a:p>
            <a:r>
              <a:rPr lang="en-US" dirty="0" smtClean="0">
                <a:solidFill>
                  <a:schemeClr val="bg1"/>
                </a:solidFill>
              </a:rPr>
              <a:t>Many people have immigrated to the USA causing a population increase during the last 10 years. </a:t>
            </a:r>
          </a:p>
          <a:p>
            <a:r>
              <a:rPr lang="en-US" dirty="0" smtClean="0">
                <a:solidFill>
                  <a:schemeClr val="bg1"/>
                </a:solidFill>
              </a:rPr>
              <a:t>Many come for the freedoms that the United States offers that can’t be found in other countries. </a:t>
            </a:r>
          </a:p>
          <a:p>
            <a:r>
              <a:rPr lang="en-US" dirty="0">
                <a:solidFill>
                  <a:schemeClr val="bg1"/>
                </a:solidFill>
              </a:rPr>
              <a:t> </a:t>
            </a:r>
            <a:r>
              <a:rPr lang="en-US" dirty="0" smtClean="0">
                <a:solidFill>
                  <a:schemeClr val="bg1"/>
                </a:solidFill>
              </a:rPr>
              <a:t>When these people move to the USA they often group together and create communities like the place from which they came. </a:t>
            </a:r>
            <a:endParaRPr lang="en-US" dirty="0">
              <a:solidFill>
                <a:schemeClr val="bg1"/>
              </a:solidFill>
            </a:endParaRPr>
          </a:p>
        </p:txBody>
      </p:sp>
      <p:pic>
        <p:nvPicPr>
          <p:cNvPr id="56322" name="Picture 2" descr="http://upload.wikimedia.org/wikipedia/commons/thumb/f/f5/Chinatown_manhattan_2009.JPG/300px-Chinatown_manhattan_2009.JPG"/>
          <p:cNvPicPr>
            <a:picLocks noChangeAspect="1" noChangeArrowheads="1"/>
          </p:cNvPicPr>
          <p:nvPr/>
        </p:nvPicPr>
        <p:blipFill>
          <a:blip r:embed="rId3" cstate="print"/>
          <a:srcRect/>
          <a:stretch>
            <a:fillRect/>
          </a:stretch>
        </p:blipFill>
        <p:spPr bwMode="auto">
          <a:xfrm>
            <a:off x="5047966" y="3886200"/>
            <a:ext cx="3753134" cy="2514600"/>
          </a:xfrm>
          <a:prstGeom prst="rect">
            <a:avLst/>
          </a:prstGeom>
          <a:noFill/>
        </p:spPr>
      </p:pic>
      <p:sp>
        <p:nvSpPr>
          <p:cNvPr id="5" name="TextBox 4"/>
          <p:cNvSpPr txBox="1"/>
          <p:nvPr/>
        </p:nvSpPr>
        <p:spPr>
          <a:xfrm>
            <a:off x="5181600" y="6477000"/>
            <a:ext cx="3352800" cy="381000"/>
          </a:xfrm>
          <a:prstGeom prst="rect">
            <a:avLst/>
          </a:prstGeom>
          <a:noFill/>
        </p:spPr>
        <p:txBody>
          <a:bodyPr wrap="square" rtlCol="0">
            <a:spAutoFit/>
          </a:bodyPr>
          <a:lstStyle/>
          <a:p>
            <a:pPr algn="ctr"/>
            <a:r>
              <a:rPr lang="en-US" b="1" dirty="0" smtClean="0">
                <a:solidFill>
                  <a:srgbClr val="FF0000"/>
                </a:solidFill>
              </a:rPr>
              <a:t>Chinatown , New York </a:t>
            </a:r>
            <a:endParaRPr lang="en-US" b="1" dirty="0">
              <a:solidFill>
                <a:srgbClr val="FF0000"/>
              </a:solidFill>
            </a:endParaRPr>
          </a:p>
        </p:txBody>
      </p:sp>
      <p:pic>
        <p:nvPicPr>
          <p:cNvPr id="56324" name="Picture 4" descr="http://architessica.files.wordpress.com/2011/03/littleitaly1.jpg"/>
          <p:cNvPicPr>
            <a:picLocks noChangeAspect="1" noChangeArrowheads="1"/>
          </p:cNvPicPr>
          <p:nvPr/>
        </p:nvPicPr>
        <p:blipFill>
          <a:blip r:embed="rId4" cstate="print"/>
          <a:srcRect/>
          <a:stretch>
            <a:fillRect/>
          </a:stretch>
        </p:blipFill>
        <p:spPr bwMode="auto">
          <a:xfrm>
            <a:off x="228600" y="4267200"/>
            <a:ext cx="3251200" cy="2438400"/>
          </a:xfrm>
          <a:prstGeom prst="rect">
            <a:avLst/>
          </a:prstGeom>
          <a:noFill/>
        </p:spPr>
      </p:pic>
      <p:sp>
        <p:nvSpPr>
          <p:cNvPr id="7" name="TextBox 6"/>
          <p:cNvSpPr txBox="1"/>
          <p:nvPr/>
        </p:nvSpPr>
        <p:spPr>
          <a:xfrm>
            <a:off x="2362200" y="4343400"/>
            <a:ext cx="2286000" cy="381000"/>
          </a:xfrm>
          <a:prstGeom prst="rect">
            <a:avLst/>
          </a:prstGeom>
          <a:noFill/>
        </p:spPr>
        <p:txBody>
          <a:bodyPr wrap="square" rtlCol="0">
            <a:spAutoFit/>
          </a:bodyPr>
          <a:lstStyle/>
          <a:p>
            <a:pPr algn="ctr"/>
            <a:r>
              <a:rPr lang="en-US" b="1" dirty="0" smtClean="0">
                <a:solidFill>
                  <a:srgbClr val="FF0000"/>
                </a:solidFill>
              </a:rPr>
              <a:t>Little Italy, New York </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56324"/>
                                        </p:tgtEl>
                                        <p:attrNameLst>
                                          <p:attrName>style.visibility</p:attrName>
                                        </p:attrNameLst>
                                      </p:cBhvr>
                                      <p:to>
                                        <p:strVal val="visible"/>
                                      </p:to>
                                    </p:set>
                                    <p:anim calcmode="lin" valueType="num">
                                      <p:cBhvr>
                                        <p:cTn id="37" dur="500" fill="hold"/>
                                        <p:tgtEl>
                                          <p:spTgt spid="56324"/>
                                        </p:tgtEl>
                                        <p:attrNameLst>
                                          <p:attrName>ppt_w</p:attrName>
                                        </p:attrNameLst>
                                      </p:cBhvr>
                                      <p:tavLst>
                                        <p:tav tm="0">
                                          <p:val>
                                            <p:fltVal val="0"/>
                                          </p:val>
                                        </p:tav>
                                        <p:tav tm="100000">
                                          <p:val>
                                            <p:strVal val="#ppt_w"/>
                                          </p:val>
                                        </p:tav>
                                      </p:tavLst>
                                    </p:anim>
                                    <p:anim calcmode="lin" valueType="num">
                                      <p:cBhvr>
                                        <p:cTn id="38" dur="500" fill="hold"/>
                                        <p:tgtEl>
                                          <p:spTgt spid="56324"/>
                                        </p:tgtEl>
                                        <p:attrNameLst>
                                          <p:attrName>ppt_h</p:attrName>
                                        </p:attrNameLst>
                                      </p:cBhvr>
                                      <p:tavLst>
                                        <p:tav tm="0">
                                          <p:val>
                                            <p:fltVal val="0"/>
                                          </p:val>
                                        </p:tav>
                                        <p:tav tm="100000">
                                          <p:val>
                                            <p:strVal val="#ppt_h"/>
                                          </p:val>
                                        </p:tav>
                                      </p:tavLst>
                                    </p:anim>
                                    <p:anim calcmode="lin" valueType="num">
                                      <p:cBhvr>
                                        <p:cTn id="39" dur="500" fill="hold"/>
                                        <p:tgtEl>
                                          <p:spTgt spid="56324"/>
                                        </p:tgtEl>
                                        <p:attrNameLst>
                                          <p:attrName>style.rotation</p:attrName>
                                        </p:attrNameLst>
                                      </p:cBhvr>
                                      <p:tavLst>
                                        <p:tav tm="0">
                                          <p:val>
                                            <p:fltVal val="360"/>
                                          </p:val>
                                        </p:tav>
                                        <p:tav tm="100000">
                                          <p:val>
                                            <p:fltVal val="0"/>
                                          </p:val>
                                        </p:tav>
                                      </p:tavLst>
                                    </p:anim>
                                    <p:animEffect transition="in" filter="fade">
                                      <p:cBhvr>
                                        <p:cTn id="40" dur="500"/>
                                        <p:tgtEl>
                                          <p:spTgt spid="56324"/>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nodeType="clickEffect">
                                  <p:stCondLst>
                                    <p:cond delay="0"/>
                                  </p:stCondLst>
                                  <p:childTnLst>
                                    <p:set>
                                      <p:cBhvr>
                                        <p:cTn id="44" dur="1" fill="hold">
                                          <p:stCondLst>
                                            <p:cond delay="0"/>
                                          </p:stCondLst>
                                        </p:cTn>
                                        <p:tgtEl>
                                          <p:spTgt spid="56322"/>
                                        </p:tgtEl>
                                        <p:attrNameLst>
                                          <p:attrName>style.visibility</p:attrName>
                                        </p:attrNameLst>
                                      </p:cBhvr>
                                      <p:to>
                                        <p:strVal val="visible"/>
                                      </p:to>
                                    </p:set>
                                    <p:anim calcmode="lin" valueType="num">
                                      <p:cBhvr>
                                        <p:cTn id="45" dur="500" fill="hold"/>
                                        <p:tgtEl>
                                          <p:spTgt spid="56322"/>
                                        </p:tgtEl>
                                        <p:attrNameLst>
                                          <p:attrName>ppt_w</p:attrName>
                                        </p:attrNameLst>
                                      </p:cBhvr>
                                      <p:tavLst>
                                        <p:tav tm="0">
                                          <p:val>
                                            <p:fltVal val="0"/>
                                          </p:val>
                                        </p:tav>
                                        <p:tav tm="100000">
                                          <p:val>
                                            <p:strVal val="#ppt_w"/>
                                          </p:val>
                                        </p:tav>
                                      </p:tavLst>
                                    </p:anim>
                                    <p:anim calcmode="lin" valueType="num">
                                      <p:cBhvr>
                                        <p:cTn id="46" dur="500" fill="hold"/>
                                        <p:tgtEl>
                                          <p:spTgt spid="56322"/>
                                        </p:tgtEl>
                                        <p:attrNameLst>
                                          <p:attrName>ppt_h</p:attrName>
                                        </p:attrNameLst>
                                      </p:cBhvr>
                                      <p:tavLst>
                                        <p:tav tm="0">
                                          <p:val>
                                            <p:fltVal val="0"/>
                                          </p:val>
                                        </p:tav>
                                        <p:tav tm="100000">
                                          <p:val>
                                            <p:strVal val="#ppt_h"/>
                                          </p:val>
                                        </p:tav>
                                      </p:tavLst>
                                    </p:anim>
                                    <p:anim calcmode="lin" valueType="num">
                                      <p:cBhvr>
                                        <p:cTn id="47" dur="500" fill="hold"/>
                                        <p:tgtEl>
                                          <p:spTgt spid="56322"/>
                                        </p:tgtEl>
                                        <p:attrNameLst>
                                          <p:attrName>style.rotation</p:attrName>
                                        </p:attrNameLst>
                                      </p:cBhvr>
                                      <p:tavLst>
                                        <p:tav tm="0">
                                          <p:val>
                                            <p:fltVal val="360"/>
                                          </p:val>
                                        </p:tav>
                                        <p:tav tm="100000">
                                          <p:val>
                                            <p:fltVal val="0"/>
                                          </p:val>
                                        </p:tav>
                                      </p:tavLst>
                                    </p:anim>
                                    <p:animEffect transition="in" filter="fade">
                                      <p:cBhvr>
                                        <p:cTn id="48" dur="500"/>
                                        <p:tgtEl>
                                          <p:spTgt spid="56322"/>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 calcmode="lin" valueType="num">
                                      <p:cBhvr>
                                        <p:cTn id="53" dur="500" fill="hold"/>
                                        <p:tgtEl>
                                          <p:spTgt spid="5"/>
                                        </p:tgtEl>
                                        <p:attrNameLst>
                                          <p:attrName>style.rotation</p:attrName>
                                        </p:attrNameLst>
                                      </p:cBhvr>
                                      <p:tavLst>
                                        <p:tav tm="0">
                                          <p:val>
                                            <p:fltVal val="360"/>
                                          </p:val>
                                        </p:tav>
                                        <p:tav tm="100000">
                                          <p:val>
                                            <p:fltVal val="0"/>
                                          </p:val>
                                        </p:tav>
                                      </p:tavLst>
                                    </p:anim>
                                    <p:animEffect transition="in" filter="fade">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bg1"/>
                </a:solidFill>
              </a:rPr>
              <a:t>The United States tries to promote and protect the interests of itself and its allies. </a:t>
            </a:r>
          </a:p>
          <a:p>
            <a:r>
              <a:rPr lang="en-US" dirty="0" smtClean="0">
                <a:solidFill>
                  <a:schemeClr val="bg1"/>
                </a:solidFill>
              </a:rPr>
              <a:t>One type of interest is trade. Trade will be negotiated by businesses and the government. Diplomacy or the use of discussion is how the USA tries to first deal with situations. </a:t>
            </a:r>
          </a:p>
          <a:p>
            <a:r>
              <a:rPr lang="en-US" dirty="0" smtClean="0">
                <a:solidFill>
                  <a:schemeClr val="bg1"/>
                </a:solidFill>
              </a:rPr>
              <a:t>Sometimes however, the time for diplomacy is past. Sept. 11</a:t>
            </a:r>
            <a:r>
              <a:rPr lang="en-US" baseline="30000" dirty="0" smtClean="0">
                <a:solidFill>
                  <a:schemeClr val="bg1"/>
                </a:solidFill>
              </a:rPr>
              <a:t>th</a:t>
            </a:r>
            <a:r>
              <a:rPr lang="en-US" dirty="0" smtClean="0">
                <a:solidFill>
                  <a:schemeClr val="bg1"/>
                </a:solidFill>
              </a:rPr>
              <a:t> is a prime example. Military action was taken to remove those that posed a threat to the United States.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a:xfrm>
            <a:off x="457200" y="1600201"/>
            <a:ext cx="8229600" cy="2362200"/>
          </a:xfrm>
        </p:spPr>
        <p:txBody>
          <a:bodyPr>
            <a:normAutofit fontScale="92500" lnSpcReduction="20000"/>
          </a:bodyPr>
          <a:lstStyle/>
          <a:p>
            <a:r>
              <a:rPr lang="en-US" dirty="0" smtClean="0">
                <a:solidFill>
                  <a:schemeClr val="bg1"/>
                </a:solidFill>
              </a:rPr>
              <a:t>We also work to help people around the world through organizations like USAID and the Peace Corp. These groups provide food and help teach people around the world. The United States contributes more foreign aid than any other country in the world. </a:t>
            </a:r>
          </a:p>
          <a:p>
            <a:pPr>
              <a:buNone/>
            </a:pPr>
            <a:endParaRPr lang="en-US" dirty="0" smtClean="0">
              <a:solidFill>
                <a:schemeClr val="bg1"/>
              </a:solidFill>
            </a:endParaRPr>
          </a:p>
        </p:txBody>
      </p:sp>
      <p:pic>
        <p:nvPicPr>
          <p:cNvPr id="62468" name="Picture 4" descr="http://t3.gstatic.com/images?q=tbn:ANd9GcSvJ9h3p876sBOlZclgCZkAfi0C3AeZVXDMTq5ROeVHjRu9i4Yc"/>
          <p:cNvPicPr>
            <a:picLocks noChangeAspect="1" noChangeArrowheads="1"/>
          </p:cNvPicPr>
          <p:nvPr/>
        </p:nvPicPr>
        <p:blipFill>
          <a:blip r:embed="rId3" cstate="print"/>
          <a:srcRect/>
          <a:stretch>
            <a:fillRect/>
          </a:stretch>
        </p:blipFill>
        <p:spPr bwMode="auto">
          <a:xfrm>
            <a:off x="5562600" y="3733800"/>
            <a:ext cx="3381468" cy="2743200"/>
          </a:xfrm>
          <a:prstGeom prst="rect">
            <a:avLst/>
          </a:prstGeom>
          <a:noFill/>
        </p:spPr>
      </p:pic>
      <p:pic>
        <p:nvPicPr>
          <p:cNvPr id="62470" name="Picture 6" descr="http://t2.gstatic.com/images?q=tbn:ANd9GcSaFJ-xhxouE7tR7Y5GiPQYYMqsc-LDDbNyB5LcfaNXSlsiyBERIQ"/>
          <p:cNvPicPr>
            <a:picLocks noChangeAspect="1" noChangeArrowheads="1"/>
          </p:cNvPicPr>
          <p:nvPr/>
        </p:nvPicPr>
        <p:blipFill>
          <a:blip r:embed="rId4" cstate="print"/>
          <a:srcRect/>
          <a:stretch>
            <a:fillRect/>
          </a:stretch>
        </p:blipFill>
        <p:spPr bwMode="auto">
          <a:xfrm>
            <a:off x="304800" y="3810000"/>
            <a:ext cx="3858039" cy="2590800"/>
          </a:xfrm>
          <a:prstGeom prst="rect">
            <a:avLst/>
          </a:prstGeom>
          <a:noFill/>
        </p:spPr>
      </p:pic>
      <p:pic>
        <p:nvPicPr>
          <p:cNvPr id="62466" name="Picture 2" descr="http://t1.gstatic.com/images?q=tbn:ANd9GcSzpWCSheqQtypNARiBlHIYgGVKKJmuPk9UPIgNvE6oI1GZfzT8UA"/>
          <p:cNvPicPr>
            <a:picLocks noChangeAspect="1" noChangeArrowheads="1"/>
          </p:cNvPicPr>
          <p:nvPr/>
        </p:nvPicPr>
        <p:blipFill>
          <a:blip r:embed="rId5" cstate="print"/>
          <a:srcRect/>
          <a:stretch>
            <a:fillRect/>
          </a:stretch>
        </p:blipFill>
        <p:spPr bwMode="auto">
          <a:xfrm rot="20781464">
            <a:off x="3855383" y="4388783"/>
            <a:ext cx="1905000" cy="190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62470"/>
                                        </p:tgtEl>
                                        <p:attrNameLst>
                                          <p:attrName>style.visibility</p:attrName>
                                        </p:attrNameLst>
                                      </p:cBhvr>
                                      <p:to>
                                        <p:strVal val="visible"/>
                                      </p:to>
                                    </p:set>
                                    <p:anim calcmode="lin" valueType="num">
                                      <p:cBhvr>
                                        <p:cTn id="15" dur="500" fill="hold"/>
                                        <p:tgtEl>
                                          <p:spTgt spid="62470"/>
                                        </p:tgtEl>
                                        <p:attrNameLst>
                                          <p:attrName>ppt_w</p:attrName>
                                        </p:attrNameLst>
                                      </p:cBhvr>
                                      <p:tavLst>
                                        <p:tav tm="0">
                                          <p:val>
                                            <p:fltVal val="0"/>
                                          </p:val>
                                        </p:tav>
                                        <p:tav tm="100000">
                                          <p:val>
                                            <p:strVal val="#ppt_w"/>
                                          </p:val>
                                        </p:tav>
                                      </p:tavLst>
                                    </p:anim>
                                    <p:anim calcmode="lin" valueType="num">
                                      <p:cBhvr>
                                        <p:cTn id="16" dur="500" fill="hold"/>
                                        <p:tgtEl>
                                          <p:spTgt spid="62470"/>
                                        </p:tgtEl>
                                        <p:attrNameLst>
                                          <p:attrName>ppt_h</p:attrName>
                                        </p:attrNameLst>
                                      </p:cBhvr>
                                      <p:tavLst>
                                        <p:tav tm="0">
                                          <p:val>
                                            <p:fltVal val="0"/>
                                          </p:val>
                                        </p:tav>
                                        <p:tav tm="100000">
                                          <p:val>
                                            <p:strVal val="#ppt_h"/>
                                          </p:val>
                                        </p:tav>
                                      </p:tavLst>
                                    </p:anim>
                                    <p:anim calcmode="lin" valueType="num">
                                      <p:cBhvr>
                                        <p:cTn id="17" dur="500" fill="hold"/>
                                        <p:tgtEl>
                                          <p:spTgt spid="62470"/>
                                        </p:tgtEl>
                                        <p:attrNameLst>
                                          <p:attrName>style.rotation</p:attrName>
                                        </p:attrNameLst>
                                      </p:cBhvr>
                                      <p:tavLst>
                                        <p:tav tm="0">
                                          <p:val>
                                            <p:fltVal val="360"/>
                                          </p:val>
                                        </p:tav>
                                        <p:tav tm="100000">
                                          <p:val>
                                            <p:fltVal val="0"/>
                                          </p:val>
                                        </p:tav>
                                      </p:tavLst>
                                    </p:anim>
                                    <p:animEffect transition="in" filter="fade">
                                      <p:cBhvr>
                                        <p:cTn id="18" dur="500"/>
                                        <p:tgtEl>
                                          <p:spTgt spid="62470"/>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62468"/>
                                        </p:tgtEl>
                                        <p:attrNameLst>
                                          <p:attrName>style.visibility</p:attrName>
                                        </p:attrNameLst>
                                      </p:cBhvr>
                                      <p:to>
                                        <p:strVal val="visible"/>
                                      </p:to>
                                    </p:set>
                                    <p:anim calcmode="lin" valueType="num">
                                      <p:cBhvr>
                                        <p:cTn id="21" dur="500" fill="hold"/>
                                        <p:tgtEl>
                                          <p:spTgt spid="62468"/>
                                        </p:tgtEl>
                                        <p:attrNameLst>
                                          <p:attrName>ppt_w</p:attrName>
                                        </p:attrNameLst>
                                      </p:cBhvr>
                                      <p:tavLst>
                                        <p:tav tm="0">
                                          <p:val>
                                            <p:fltVal val="0"/>
                                          </p:val>
                                        </p:tav>
                                        <p:tav tm="100000">
                                          <p:val>
                                            <p:strVal val="#ppt_w"/>
                                          </p:val>
                                        </p:tav>
                                      </p:tavLst>
                                    </p:anim>
                                    <p:anim calcmode="lin" valueType="num">
                                      <p:cBhvr>
                                        <p:cTn id="22" dur="500" fill="hold"/>
                                        <p:tgtEl>
                                          <p:spTgt spid="62468"/>
                                        </p:tgtEl>
                                        <p:attrNameLst>
                                          <p:attrName>ppt_h</p:attrName>
                                        </p:attrNameLst>
                                      </p:cBhvr>
                                      <p:tavLst>
                                        <p:tav tm="0">
                                          <p:val>
                                            <p:fltVal val="0"/>
                                          </p:val>
                                        </p:tav>
                                        <p:tav tm="100000">
                                          <p:val>
                                            <p:strVal val="#ppt_h"/>
                                          </p:val>
                                        </p:tav>
                                      </p:tavLst>
                                    </p:anim>
                                    <p:anim calcmode="lin" valueType="num">
                                      <p:cBhvr>
                                        <p:cTn id="23" dur="500" fill="hold"/>
                                        <p:tgtEl>
                                          <p:spTgt spid="62468"/>
                                        </p:tgtEl>
                                        <p:attrNameLst>
                                          <p:attrName>style.rotation</p:attrName>
                                        </p:attrNameLst>
                                      </p:cBhvr>
                                      <p:tavLst>
                                        <p:tav tm="0">
                                          <p:val>
                                            <p:fltVal val="360"/>
                                          </p:val>
                                        </p:tav>
                                        <p:tav tm="100000">
                                          <p:val>
                                            <p:fltVal val="0"/>
                                          </p:val>
                                        </p:tav>
                                      </p:tavLst>
                                    </p:anim>
                                    <p:animEffect transition="in" filter="fade">
                                      <p:cBhvr>
                                        <p:cTn id="24" dur="500"/>
                                        <p:tgtEl>
                                          <p:spTgt spid="62468"/>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62466"/>
                                        </p:tgtEl>
                                        <p:attrNameLst>
                                          <p:attrName>style.visibility</p:attrName>
                                        </p:attrNameLst>
                                      </p:cBhvr>
                                      <p:to>
                                        <p:strVal val="visible"/>
                                      </p:to>
                                    </p:set>
                                    <p:anim calcmode="lin" valueType="num">
                                      <p:cBhvr>
                                        <p:cTn id="27" dur="500" fill="hold"/>
                                        <p:tgtEl>
                                          <p:spTgt spid="62466"/>
                                        </p:tgtEl>
                                        <p:attrNameLst>
                                          <p:attrName>ppt_w</p:attrName>
                                        </p:attrNameLst>
                                      </p:cBhvr>
                                      <p:tavLst>
                                        <p:tav tm="0">
                                          <p:val>
                                            <p:fltVal val="0"/>
                                          </p:val>
                                        </p:tav>
                                        <p:tav tm="100000">
                                          <p:val>
                                            <p:strVal val="#ppt_w"/>
                                          </p:val>
                                        </p:tav>
                                      </p:tavLst>
                                    </p:anim>
                                    <p:anim calcmode="lin" valueType="num">
                                      <p:cBhvr>
                                        <p:cTn id="28" dur="500" fill="hold"/>
                                        <p:tgtEl>
                                          <p:spTgt spid="62466"/>
                                        </p:tgtEl>
                                        <p:attrNameLst>
                                          <p:attrName>ppt_h</p:attrName>
                                        </p:attrNameLst>
                                      </p:cBhvr>
                                      <p:tavLst>
                                        <p:tav tm="0">
                                          <p:val>
                                            <p:fltVal val="0"/>
                                          </p:val>
                                        </p:tav>
                                        <p:tav tm="100000">
                                          <p:val>
                                            <p:strVal val="#ppt_h"/>
                                          </p:val>
                                        </p:tav>
                                      </p:tavLst>
                                    </p:anim>
                                    <p:anim calcmode="lin" valueType="num">
                                      <p:cBhvr>
                                        <p:cTn id="29" dur="500" fill="hold"/>
                                        <p:tgtEl>
                                          <p:spTgt spid="62466"/>
                                        </p:tgtEl>
                                        <p:attrNameLst>
                                          <p:attrName>style.rotation</p:attrName>
                                        </p:attrNameLst>
                                      </p:cBhvr>
                                      <p:tavLst>
                                        <p:tav tm="0">
                                          <p:val>
                                            <p:fltVal val="360"/>
                                          </p:val>
                                        </p:tav>
                                        <p:tav tm="100000">
                                          <p:val>
                                            <p:fltVal val="0"/>
                                          </p:val>
                                        </p:tav>
                                      </p:tavLst>
                                    </p:anim>
                                    <p:animEffect transition="in" filter="fade">
                                      <p:cBhvr>
                                        <p:cTn id="30" dur="5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2: The United States Today</a:t>
            </a:r>
            <a:endParaRPr lang="en-US" dirty="0"/>
          </a:p>
        </p:txBody>
      </p:sp>
      <p:sp>
        <p:nvSpPr>
          <p:cNvPr id="3" name="Content Placeholder 2"/>
          <p:cNvSpPr>
            <a:spLocks noGrp="1"/>
          </p:cNvSpPr>
          <p:nvPr>
            <p:ph idx="1"/>
          </p:nvPr>
        </p:nvSpPr>
        <p:spPr/>
        <p:txBody>
          <a:bodyPr/>
          <a:lstStyle/>
          <a:p>
            <a:r>
              <a:rPr lang="en-US" dirty="0" smtClean="0">
                <a:solidFill>
                  <a:schemeClr val="bg1"/>
                </a:solidFill>
              </a:rPr>
              <a:t>“Earlier generations faced down fascism and communism not just with missiles and tanks but with sturdy alliances and enduring convictions. We can meet those new threats that demand even greater cooperation between nations.”</a:t>
            </a:r>
          </a:p>
          <a:p>
            <a:pPr lvl="3"/>
            <a:r>
              <a:rPr lang="en-US" dirty="0" smtClean="0">
                <a:solidFill>
                  <a:schemeClr val="bg1"/>
                </a:solidFill>
              </a:rPr>
              <a:t>President Barrack Obama</a:t>
            </a:r>
          </a:p>
          <a:p>
            <a:pPr lvl="4">
              <a:buNone/>
            </a:pPr>
            <a:r>
              <a:rPr lang="en-US" dirty="0" smtClean="0">
                <a:solidFill>
                  <a:schemeClr val="bg1"/>
                </a:solidFill>
              </a:rPr>
              <a:t>Inaugural Address</a:t>
            </a:r>
          </a:p>
          <a:p>
            <a:endParaRPr lang="en-US" dirty="0"/>
          </a:p>
        </p:txBody>
      </p:sp>
      <p:pic>
        <p:nvPicPr>
          <p:cNvPr id="60418" name="Picture 2" descr="http://newblackwoman.com/wp-content/uploads/2011/07/Secretary+State+Hillary+Clinton+Visits+China+25GV2PusgFGl.jpg"/>
          <p:cNvPicPr>
            <a:picLocks noChangeAspect="1" noChangeArrowheads="1"/>
          </p:cNvPicPr>
          <p:nvPr/>
        </p:nvPicPr>
        <p:blipFill>
          <a:blip r:embed="rId3" cstate="print"/>
          <a:srcRect/>
          <a:stretch>
            <a:fillRect/>
          </a:stretch>
        </p:blipFill>
        <p:spPr bwMode="auto">
          <a:xfrm>
            <a:off x="6629400" y="4114800"/>
            <a:ext cx="2286000" cy="1458576"/>
          </a:xfrm>
          <a:prstGeom prst="rect">
            <a:avLst/>
          </a:prstGeom>
          <a:noFill/>
        </p:spPr>
      </p:pic>
      <p:pic>
        <p:nvPicPr>
          <p:cNvPr id="60420" name="Picture 4" descr="http://stutteringmessiah.files.wordpress.com/2011/01/obama-bling.jpg"/>
          <p:cNvPicPr>
            <a:picLocks noChangeAspect="1" noChangeArrowheads="1"/>
          </p:cNvPicPr>
          <p:nvPr/>
        </p:nvPicPr>
        <p:blipFill>
          <a:blip r:embed="rId4" cstate="print"/>
          <a:srcRect/>
          <a:stretch>
            <a:fillRect/>
          </a:stretch>
        </p:blipFill>
        <p:spPr bwMode="auto">
          <a:xfrm>
            <a:off x="228600" y="5029200"/>
            <a:ext cx="1965669" cy="1543050"/>
          </a:xfrm>
          <a:prstGeom prst="rect">
            <a:avLst/>
          </a:prstGeom>
          <a:noFill/>
        </p:spPr>
      </p:pic>
      <p:pic>
        <p:nvPicPr>
          <p:cNvPr id="60422" name="Picture 6" descr="http://t0.gstatic.com/images?q=tbn:ANd9GcSfG20T0Gi7TDWYoN6Z4V36VIcPYbfwY-qLN8Qg_r-MVL_9VPUcVw"/>
          <p:cNvPicPr>
            <a:picLocks noChangeAspect="1" noChangeArrowheads="1"/>
          </p:cNvPicPr>
          <p:nvPr/>
        </p:nvPicPr>
        <p:blipFill>
          <a:blip r:embed="rId5" cstate="print"/>
          <a:srcRect/>
          <a:stretch>
            <a:fillRect/>
          </a:stretch>
        </p:blipFill>
        <p:spPr bwMode="auto">
          <a:xfrm>
            <a:off x="4343400" y="5181600"/>
            <a:ext cx="2247900" cy="140098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60420"/>
                                        </p:tgtEl>
                                        <p:attrNameLst>
                                          <p:attrName>style.visibility</p:attrName>
                                        </p:attrNameLst>
                                      </p:cBhvr>
                                      <p:to>
                                        <p:strVal val="visible"/>
                                      </p:to>
                                    </p:set>
                                    <p:anim calcmode="lin" valueType="num">
                                      <p:cBhvr>
                                        <p:cTn id="27" dur="500" fill="hold"/>
                                        <p:tgtEl>
                                          <p:spTgt spid="60420"/>
                                        </p:tgtEl>
                                        <p:attrNameLst>
                                          <p:attrName>ppt_w</p:attrName>
                                        </p:attrNameLst>
                                      </p:cBhvr>
                                      <p:tavLst>
                                        <p:tav tm="0">
                                          <p:val>
                                            <p:fltVal val="0"/>
                                          </p:val>
                                        </p:tav>
                                        <p:tav tm="100000">
                                          <p:val>
                                            <p:strVal val="#ppt_w"/>
                                          </p:val>
                                        </p:tav>
                                      </p:tavLst>
                                    </p:anim>
                                    <p:anim calcmode="lin" valueType="num">
                                      <p:cBhvr>
                                        <p:cTn id="28" dur="500" fill="hold"/>
                                        <p:tgtEl>
                                          <p:spTgt spid="60420"/>
                                        </p:tgtEl>
                                        <p:attrNameLst>
                                          <p:attrName>ppt_h</p:attrName>
                                        </p:attrNameLst>
                                      </p:cBhvr>
                                      <p:tavLst>
                                        <p:tav tm="0">
                                          <p:val>
                                            <p:fltVal val="0"/>
                                          </p:val>
                                        </p:tav>
                                        <p:tav tm="100000">
                                          <p:val>
                                            <p:strVal val="#ppt_h"/>
                                          </p:val>
                                        </p:tav>
                                      </p:tavLst>
                                    </p:anim>
                                    <p:anim calcmode="lin" valueType="num">
                                      <p:cBhvr>
                                        <p:cTn id="29" dur="500" fill="hold"/>
                                        <p:tgtEl>
                                          <p:spTgt spid="60420"/>
                                        </p:tgtEl>
                                        <p:attrNameLst>
                                          <p:attrName>style.rotation</p:attrName>
                                        </p:attrNameLst>
                                      </p:cBhvr>
                                      <p:tavLst>
                                        <p:tav tm="0">
                                          <p:val>
                                            <p:fltVal val="360"/>
                                          </p:val>
                                        </p:tav>
                                        <p:tav tm="100000">
                                          <p:val>
                                            <p:fltVal val="0"/>
                                          </p:val>
                                        </p:tav>
                                      </p:tavLst>
                                    </p:anim>
                                    <p:animEffect transition="in" filter="fade">
                                      <p:cBhvr>
                                        <p:cTn id="30" dur="500"/>
                                        <p:tgtEl>
                                          <p:spTgt spid="60420"/>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60422"/>
                                        </p:tgtEl>
                                        <p:attrNameLst>
                                          <p:attrName>style.visibility</p:attrName>
                                        </p:attrNameLst>
                                      </p:cBhvr>
                                      <p:to>
                                        <p:strVal val="visible"/>
                                      </p:to>
                                    </p:set>
                                    <p:anim calcmode="lin" valueType="num">
                                      <p:cBhvr>
                                        <p:cTn id="33" dur="500" fill="hold"/>
                                        <p:tgtEl>
                                          <p:spTgt spid="60422"/>
                                        </p:tgtEl>
                                        <p:attrNameLst>
                                          <p:attrName>ppt_w</p:attrName>
                                        </p:attrNameLst>
                                      </p:cBhvr>
                                      <p:tavLst>
                                        <p:tav tm="0">
                                          <p:val>
                                            <p:fltVal val="0"/>
                                          </p:val>
                                        </p:tav>
                                        <p:tav tm="100000">
                                          <p:val>
                                            <p:strVal val="#ppt_w"/>
                                          </p:val>
                                        </p:tav>
                                      </p:tavLst>
                                    </p:anim>
                                    <p:anim calcmode="lin" valueType="num">
                                      <p:cBhvr>
                                        <p:cTn id="34" dur="500" fill="hold"/>
                                        <p:tgtEl>
                                          <p:spTgt spid="60422"/>
                                        </p:tgtEl>
                                        <p:attrNameLst>
                                          <p:attrName>ppt_h</p:attrName>
                                        </p:attrNameLst>
                                      </p:cBhvr>
                                      <p:tavLst>
                                        <p:tav tm="0">
                                          <p:val>
                                            <p:fltVal val="0"/>
                                          </p:val>
                                        </p:tav>
                                        <p:tav tm="100000">
                                          <p:val>
                                            <p:strVal val="#ppt_h"/>
                                          </p:val>
                                        </p:tav>
                                      </p:tavLst>
                                    </p:anim>
                                    <p:anim calcmode="lin" valueType="num">
                                      <p:cBhvr>
                                        <p:cTn id="35" dur="500" fill="hold"/>
                                        <p:tgtEl>
                                          <p:spTgt spid="60422"/>
                                        </p:tgtEl>
                                        <p:attrNameLst>
                                          <p:attrName>style.rotation</p:attrName>
                                        </p:attrNameLst>
                                      </p:cBhvr>
                                      <p:tavLst>
                                        <p:tav tm="0">
                                          <p:val>
                                            <p:fltVal val="360"/>
                                          </p:val>
                                        </p:tav>
                                        <p:tav tm="100000">
                                          <p:val>
                                            <p:fltVal val="0"/>
                                          </p:val>
                                        </p:tav>
                                      </p:tavLst>
                                    </p:anim>
                                    <p:animEffect transition="in" filter="fade">
                                      <p:cBhvr>
                                        <p:cTn id="36" dur="500"/>
                                        <p:tgtEl>
                                          <p:spTgt spid="60422"/>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60418"/>
                                        </p:tgtEl>
                                        <p:attrNameLst>
                                          <p:attrName>style.visibility</p:attrName>
                                        </p:attrNameLst>
                                      </p:cBhvr>
                                      <p:to>
                                        <p:strVal val="visible"/>
                                      </p:to>
                                    </p:set>
                                    <p:anim calcmode="lin" valueType="num">
                                      <p:cBhvr>
                                        <p:cTn id="39" dur="500" fill="hold"/>
                                        <p:tgtEl>
                                          <p:spTgt spid="60418"/>
                                        </p:tgtEl>
                                        <p:attrNameLst>
                                          <p:attrName>ppt_w</p:attrName>
                                        </p:attrNameLst>
                                      </p:cBhvr>
                                      <p:tavLst>
                                        <p:tav tm="0">
                                          <p:val>
                                            <p:fltVal val="0"/>
                                          </p:val>
                                        </p:tav>
                                        <p:tav tm="100000">
                                          <p:val>
                                            <p:strVal val="#ppt_w"/>
                                          </p:val>
                                        </p:tav>
                                      </p:tavLst>
                                    </p:anim>
                                    <p:anim calcmode="lin" valueType="num">
                                      <p:cBhvr>
                                        <p:cTn id="40" dur="500" fill="hold"/>
                                        <p:tgtEl>
                                          <p:spTgt spid="60418"/>
                                        </p:tgtEl>
                                        <p:attrNameLst>
                                          <p:attrName>ppt_h</p:attrName>
                                        </p:attrNameLst>
                                      </p:cBhvr>
                                      <p:tavLst>
                                        <p:tav tm="0">
                                          <p:val>
                                            <p:fltVal val="0"/>
                                          </p:val>
                                        </p:tav>
                                        <p:tav tm="100000">
                                          <p:val>
                                            <p:strVal val="#ppt_h"/>
                                          </p:val>
                                        </p:tav>
                                      </p:tavLst>
                                    </p:anim>
                                    <p:anim calcmode="lin" valueType="num">
                                      <p:cBhvr>
                                        <p:cTn id="41" dur="500" fill="hold"/>
                                        <p:tgtEl>
                                          <p:spTgt spid="60418"/>
                                        </p:tgtEl>
                                        <p:attrNameLst>
                                          <p:attrName>style.rotation</p:attrName>
                                        </p:attrNameLst>
                                      </p:cBhvr>
                                      <p:tavLst>
                                        <p:tav tm="0">
                                          <p:val>
                                            <p:fltVal val="360"/>
                                          </p:val>
                                        </p:tav>
                                        <p:tav tm="100000">
                                          <p:val>
                                            <p:fltVal val="0"/>
                                          </p:val>
                                        </p:tav>
                                      </p:tavLst>
                                    </p:anim>
                                    <p:animEffect transition="in" filter="fade">
                                      <p:cBhvr>
                                        <p:cTn id="42"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Vocabulary</a:t>
            </a:r>
            <a:endParaRPr lang="en-US" dirty="0"/>
          </a:p>
        </p:txBody>
      </p:sp>
      <p:sp>
        <p:nvSpPr>
          <p:cNvPr id="3" name="Content Placeholder 2"/>
          <p:cNvSpPr>
            <a:spLocks noGrp="1"/>
          </p:cNvSpPr>
          <p:nvPr>
            <p:ph idx="1"/>
          </p:nvPr>
        </p:nvSpPr>
        <p:spPr/>
        <p:txBody>
          <a:bodyPr/>
          <a:lstStyle/>
          <a:p>
            <a:r>
              <a:rPr lang="en-US" b="1" u="sng" dirty="0" smtClean="0">
                <a:solidFill>
                  <a:schemeClr val="bg1"/>
                </a:solidFill>
              </a:rPr>
              <a:t>Export </a:t>
            </a:r>
            <a:r>
              <a:rPr lang="en-US" dirty="0" smtClean="0">
                <a:solidFill>
                  <a:schemeClr val="bg1"/>
                </a:solidFill>
              </a:rPr>
              <a:t>– A good that is shipped from your country to a different country. </a:t>
            </a:r>
          </a:p>
          <a:p>
            <a:pPr>
              <a:buNone/>
            </a:pPr>
            <a:endParaRPr lang="en-US" dirty="0" smtClean="0">
              <a:solidFill>
                <a:schemeClr val="bg1"/>
              </a:solidFill>
            </a:endParaRPr>
          </a:p>
          <a:p>
            <a:r>
              <a:rPr lang="en-US" b="1" u="sng" dirty="0" smtClean="0">
                <a:solidFill>
                  <a:schemeClr val="bg1"/>
                </a:solidFill>
              </a:rPr>
              <a:t>Import</a:t>
            </a:r>
            <a:r>
              <a:rPr lang="en-US" dirty="0" smtClean="0">
                <a:solidFill>
                  <a:schemeClr val="bg1"/>
                </a:solidFill>
              </a:rPr>
              <a:t> – Goods that are brought into your country from other countries. </a:t>
            </a:r>
          </a:p>
          <a:p>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u="sng" dirty="0" smtClean="0">
                <a:solidFill>
                  <a:srgbClr val="FF0000"/>
                </a:solidFill>
              </a:rPr>
              <a:t>Section 1: Chapter Atlas</a:t>
            </a:r>
            <a:endParaRPr lang="en-US" b="1" u="sng" dirty="0">
              <a:solidFill>
                <a:srgbClr val="FF0000"/>
              </a:solidFill>
            </a:endParaRPr>
          </a:p>
        </p:txBody>
      </p:sp>
      <p:sp>
        <p:nvSpPr>
          <p:cNvPr id="3" name="Content Placeholder 2"/>
          <p:cNvSpPr>
            <a:spLocks noGrp="1"/>
          </p:cNvSpPr>
          <p:nvPr>
            <p:ph idx="1"/>
          </p:nvPr>
        </p:nvSpPr>
        <p:spPr>
          <a:xfrm>
            <a:off x="0" y="4419600"/>
            <a:ext cx="9144000" cy="2438400"/>
          </a:xfrm>
        </p:spPr>
        <p:txBody>
          <a:bodyPr>
            <a:normAutofit fontScale="85000" lnSpcReduction="20000"/>
          </a:bodyPr>
          <a:lstStyle/>
          <a:p>
            <a:r>
              <a:rPr lang="en-US" dirty="0" smtClean="0">
                <a:solidFill>
                  <a:schemeClr val="bg1"/>
                </a:solidFill>
              </a:rPr>
              <a:t>United States is in the Northern Hemisphere and the Western Hemisphere. </a:t>
            </a:r>
          </a:p>
          <a:p>
            <a:r>
              <a:rPr lang="en-US" dirty="0" smtClean="0">
                <a:solidFill>
                  <a:schemeClr val="bg1"/>
                </a:solidFill>
              </a:rPr>
              <a:t>The USA has 50 states. 48 of the states are located in the middle of North America. We call these the “Lower 48” or “The Continental United States”</a:t>
            </a:r>
          </a:p>
          <a:p>
            <a:r>
              <a:rPr lang="en-US" dirty="0" smtClean="0">
                <a:solidFill>
                  <a:schemeClr val="bg1"/>
                </a:solidFill>
              </a:rPr>
              <a:t>The other two states are Hawaii and Alaska. </a:t>
            </a:r>
            <a:endParaRPr lang="en-US" dirty="0">
              <a:solidFill>
                <a:schemeClr val="bg1"/>
              </a:solidFill>
            </a:endParaRPr>
          </a:p>
        </p:txBody>
      </p:sp>
      <p:pic>
        <p:nvPicPr>
          <p:cNvPr id="2050" name="Picture 2" descr="http://www.worldatlas.com/webimage/countrys/namerica/usamapnew.gif"/>
          <p:cNvPicPr>
            <a:picLocks noChangeAspect="1" noChangeArrowheads="1"/>
          </p:cNvPicPr>
          <p:nvPr/>
        </p:nvPicPr>
        <p:blipFill>
          <a:blip r:embed="rId3" cstate="print"/>
          <a:srcRect/>
          <a:stretch>
            <a:fillRect/>
          </a:stretch>
        </p:blipFill>
        <p:spPr bwMode="auto">
          <a:xfrm>
            <a:off x="2057400" y="990600"/>
            <a:ext cx="5105400" cy="32997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248400" cy="1143000"/>
          </a:xfrm>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838200"/>
            <a:ext cx="9144000" cy="4525963"/>
          </a:xfrm>
        </p:spPr>
        <p:txBody>
          <a:bodyPr/>
          <a:lstStyle/>
          <a:p>
            <a:r>
              <a:rPr lang="en-US" sz="2800" dirty="0" smtClean="0">
                <a:solidFill>
                  <a:schemeClr val="bg1"/>
                </a:solidFill>
              </a:rPr>
              <a:t>Central USA – Great Plains, Good for Farming</a:t>
            </a:r>
          </a:p>
          <a:p>
            <a:r>
              <a:rPr lang="en-US" sz="2800" dirty="0" smtClean="0">
                <a:solidFill>
                  <a:schemeClr val="bg1"/>
                </a:solidFill>
              </a:rPr>
              <a:t>Eastern USA – Appalachian Mts., Older Weathered Mts. </a:t>
            </a:r>
          </a:p>
          <a:p>
            <a:r>
              <a:rPr lang="en-US" sz="2800" dirty="0" smtClean="0">
                <a:solidFill>
                  <a:schemeClr val="bg1"/>
                </a:solidFill>
              </a:rPr>
              <a:t>Western USA – Rocky Mts., High and Rugged Mts. </a:t>
            </a:r>
            <a:endParaRPr lang="en-US" sz="2800" dirty="0">
              <a:solidFill>
                <a:schemeClr val="bg1"/>
              </a:solidFill>
            </a:endParaRPr>
          </a:p>
        </p:txBody>
      </p:sp>
      <p:pic>
        <p:nvPicPr>
          <p:cNvPr id="23554" name="Picture 2" descr="http://s3.amazonaws.com/engrade-myfiles/4006581265435668/physical_Geography_of_US.jpg"/>
          <p:cNvPicPr>
            <a:picLocks noChangeAspect="1" noChangeArrowheads="1"/>
          </p:cNvPicPr>
          <p:nvPr/>
        </p:nvPicPr>
        <p:blipFill>
          <a:blip r:embed="rId3" cstate="print"/>
          <a:srcRect t="11297"/>
          <a:stretch>
            <a:fillRect/>
          </a:stretch>
        </p:blipFill>
        <p:spPr bwMode="auto">
          <a:xfrm>
            <a:off x="1295400" y="2438400"/>
            <a:ext cx="6334221" cy="4152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0"/>
            <a:ext cx="5562600" cy="1143000"/>
          </a:xfrm>
        </p:spPr>
        <p:txBody>
          <a:bodyPr>
            <a:normAutofit fontScale="90000"/>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990600"/>
            <a:ext cx="3886200" cy="5638800"/>
          </a:xfrm>
        </p:spPr>
        <p:txBody>
          <a:bodyPr>
            <a:normAutofit lnSpcReduction="10000"/>
          </a:bodyPr>
          <a:lstStyle/>
          <a:p>
            <a:r>
              <a:rPr lang="en-US" sz="2800" dirty="0" smtClean="0">
                <a:solidFill>
                  <a:schemeClr val="bg1"/>
                </a:solidFill>
              </a:rPr>
              <a:t>Rivers usually start in the higher elevations and flow to the lower elevations. </a:t>
            </a:r>
          </a:p>
          <a:p>
            <a:r>
              <a:rPr lang="en-US" sz="2800" dirty="0" smtClean="0">
                <a:solidFill>
                  <a:schemeClr val="bg1"/>
                </a:solidFill>
              </a:rPr>
              <a:t>The Mississippi River system is the largest in the United States. </a:t>
            </a:r>
          </a:p>
          <a:p>
            <a:r>
              <a:rPr lang="en-US" sz="2800" dirty="0" smtClean="0">
                <a:solidFill>
                  <a:schemeClr val="bg1"/>
                </a:solidFill>
              </a:rPr>
              <a:t>People settle near rivers because they are a source of water, good for trade and transportation, and generally better for farming. </a:t>
            </a:r>
            <a:endParaRPr lang="en-US" sz="2800" dirty="0">
              <a:solidFill>
                <a:schemeClr val="bg1"/>
              </a:solidFill>
            </a:endParaRPr>
          </a:p>
        </p:txBody>
      </p:sp>
      <p:pic>
        <p:nvPicPr>
          <p:cNvPr id="4" name="Picture 2" descr="http://s3.amazonaws.com/engrade-myfiles/4006581265435668/physical_Geography_of_US.jpg"/>
          <p:cNvPicPr>
            <a:picLocks noChangeAspect="1" noChangeArrowheads="1"/>
          </p:cNvPicPr>
          <p:nvPr/>
        </p:nvPicPr>
        <p:blipFill>
          <a:blip r:embed="rId3" cstate="print"/>
          <a:srcRect t="11297"/>
          <a:stretch>
            <a:fillRect/>
          </a:stretch>
        </p:blipFill>
        <p:spPr bwMode="auto">
          <a:xfrm>
            <a:off x="3797683" y="1905000"/>
            <a:ext cx="5346317" cy="35052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1143000"/>
            <a:ext cx="9372600" cy="2209800"/>
          </a:xfrm>
        </p:spPr>
        <p:txBody>
          <a:bodyPr>
            <a:normAutofit/>
          </a:bodyPr>
          <a:lstStyle/>
          <a:p>
            <a:r>
              <a:rPr lang="en-US" dirty="0" smtClean="0">
                <a:solidFill>
                  <a:schemeClr val="bg1"/>
                </a:solidFill>
              </a:rPr>
              <a:t>Climate – The average weather over a long period of time. </a:t>
            </a:r>
          </a:p>
          <a:p>
            <a:r>
              <a:rPr lang="en-US" dirty="0" smtClean="0">
                <a:solidFill>
                  <a:schemeClr val="bg1"/>
                </a:solidFill>
              </a:rPr>
              <a:t>The United States has a mostly a Temperate Climate. </a:t>
            </a:r>
          </a:p>
          <a:p>
            <a:endParaRPr lang="en-US" dirty="0">
              <a:solidFill>
                <a:schemeClr val="bg1"/>
              </a:solidFill>
            </a:endParaRPr>
          </a:p>
        </p:txBody>
      </p:sp>
      <p:pic>
        <p:nvPicPr>
          <p:cNvPr id="25604" name="Picture 4" descr="http://t0.gstatic.com/images?q=tbn:ANd9GcRF34rzawLs9S58wONiI0g2mnDZM0F7VwtNxVdTXwsCMKRPbK87zKQfqZTPYQ"/>
          <p:cNvPicPr>
            <a:picLocks noChangeAspect="1" noChangeArrowheads="1"/>
          </p:cNvPicPr>
          <p:nvPr/>
        </p:nvPicPr>
        <p:blipFill>
          <a:blip r:embed="rId3" cstate="print"/>
          <a:srcRect/>
          <a:stretch>
            <a:fillRect/>
          </a:stretch>
        </p:blipFill>
        <p:spPr bwMode="auto">
          <a:xfrm>
            <a:off x="685800" y="2971800"/>
            <a:ext cx="4419600" cy="3553359"/>
          </a:xfrm>
          <a:prstGeom prst="rect">
            <a:avLst/>
          </a:prstGeom>
          <a:noFill/>
        </p:spPr>
      </p:pic>
      <p:sp>
        <p:nvSpPr>
          <p:cNvPr id="6" name="TextBox 5"/>
          <p:cNvSpPr txBox="1"/>
          <p:nvPr/>
        </p:nvSpPr>
        <p:spPr>
          <a:xfrm>
            <a:off x="5257800" y="5943600"/>
            <a:ext cx="3657600" cy="369332"/>
          </a:xfrm>
          <a:prstGeom prst="rect">
            <a:avLst/>
          </a:prstGeom>
          <a:noFill/>
        </p:spPr>
        <p:txBody>
          <a:bodyPr wrap="square" rtlCol="0">
            <a:spAutoFit/>
          </a:bodyPr>
          <a:lstStyle/>
          <a:p>
            <a:r>
              <a:rPr lang="en-US" dirty="0" smtClean="0">
                <a:solidFill>
                  <a:srgbClr val="FF0000"/>
                </a:solidFill>
              </a:rPr>
              <a:t>* Refer to page 140 in your textbook</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http://upload.wikimedia.org/wikipedia/commons/thumb/3/3d/KatrinaNewOrleansFlooded_edit2.jpg/250px-KatrinaNewOrleansFlooded_edit2.jpg"/>
          <p:cNvPicPr>
            <a:picLocks noChangeAspect="1" noChangeArrowheads="1"/>
          </p:cNvPicPr>
          <p:nvPr/>
        </p:nvPicPr>
        <p:blipFill>
          <a:blip r:embed="rId3" cstate="print"/>
          <a:srcRect/>
          <a:stretch>
            <a:fillRect/>
          </a:stretch>
        </p:blipFill>
        <p:spPr bwMode="auto">
          <a:xfrm>
            <a:off x="6477000" y="304800"/>
            <a:ext cx="2381250" cy="3124201"/>
          </a:xfrm>
          <a:prstGeom prst="rect">
            <a:avLst/>
          </a:prstGeom>
          <a:noFill/>
        </p:spPr>
      </p:pic>
      <p:pic>
        <p:nvPicPr>
          <p:cNvPr id="31746" name="Picture 2" descr="http://weather.thefuntimesguide.com/images/blogs/hurricane-dennis-on-weather-map-photo-by-edu-tourist.jpg"/>
          <p:cNvPicPr>
            <a:picLocks noChangeAspect="1" noChangeArrowheads="1"/>
          </p:cNvPicPr>
          <p:nvPr/>
        </p:nvPicPr>
        <p:blipFill>
          <a:blip r:embed="rId4" cstate="print"/>
          <a:srcRect/>
          <a:stretch>
            <a:fillRect/>
          </a:stretch>
        </p:blipFill>
        <p:spPr bwMode="auto">
          <a:xfrm>
            <a:off x="3657600" y="1524000"/>
            <a:ext cx="2527300" cy="1895475"/>
          </a:xfrm>
          <a:prstGeom prst="rect">
            <a:avLst/>
          </a:prstGeom>
          <a:noFill/>
        </p:spPr>
      </p:pic>
      <p:sp>
        <p:nvSpPr>
          <p:cNvPr id="2" name="Title 1"/>
          <p:cNvSpPr>
            <a:spLocks noGrp="1"/>
          </p:cNvSpPr>
          <p:nvPr>
            <p:ph type="title"/>
          </p:nvPr>
        </p:nvSpPr>
        <p:spPr>
          <a:xfrm>
            <a:off x="457200" y="0"/>
            <a:ext cx="8229600" cy="1143000"/>
          </a:xfrm>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228600" y="3657600"/>
            <a:ext cx="8686800" cy="3200400"/>
          </a:xfrm>
        </p:spPr>
        <p:txBody>
          <a:bodyPr>
            <a:normAutofit fontScale="85000" lnSpcReduction="20000"/>
          </a:bodyPr>
          <a:lstStyle/>
          <a:p>
            <a:r>
              <a:rPr lang="en-US" dirty="0" smtClean="0">
                <a:solidFill>
                  <a:schemeClr val="bg1"/>
                </a:solidFill>
              </a:rPr>
              <a:t>The weather in the USA is also affected by wind patterns which mostly travel from west to east across the United States.</a:t>
            </a:r>
          </a:p>
          <a:p>
            <a:r>
              <a:rPr lang="en-US" dirty="0" smtClean="0">
                <a:solidFill>
                  <a:schemeClr val="bg1"/>
                </a:solidFill>
              </a:rPr>
              <a:t>In the winter the winds from the NW bring the chilling weather of winter and then in the late summer the winds from the Gulf of Mexico can bring hurricanes. </a:t>
            </a:r>
          </a:p>
          <a:p>
            <a:r>
              <a:rPr lang="en-US" dirty="0" smtClean="0">
                <a:solidFill>
                  <a:schemeClr val="bg1"/>
                </a:solidFill>
              </a:rPr>
              <a:t>Hurricanes mostly affect coastal regions. Flooding is the most widespread natural disaster in the USA. </a:t>
            </a:r>
            <a:endParaRPr lang="en-US" dirty="0">
              <a:solidFill>
                <a:schemeClr val="bg1"/>
              </a:solidFill>
            </a:endParaRPr>
          </a:p>
        </p:txBody>
      </p:sp>
      <p:pic>
        <p:nvPicPr>
          <p:cNvPr id="4" name="Picture 2" descr="http://elainemeinelsupkis.typepad.com/photos/uncategorized/weather_map_jan_1407.jpg"/>
          <p:cNvPicPr>
            <a:picLocks noChangeAspect="1" noChangeArrowheads="1"/>
          </p:cNvPicPr>
          <p:nvPr/>
        </p:nvPicPr>
        <p:blipFill>
          <a:blip r:embed="rId5" cstate="print"/>
          <a:srcRect/>
          <a:stretch>
            <a:fillRect/>
          </a:stretch>
        </p:blipFill>
        <p:spPr bwMode="auto">
          <a:xfrm>
            <a:off x="0" y="914400"/>
            <a:ext cx="3581400" cy="22317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31746"/>
                                        </p:tgtEl>
                                        <p:attrNameLst>
                                          <p:attrName>style.visibility</p:attrName>
                                        </p:attrNameLst>
                                      </p:cBhvr>
                                      <p:to>
                                        <p:strVal val="visible"/>
                                      </p:to>
                                    </p:set>
                                    <p:anim calcmode="lin" valueType="num">
                                      <p:cBhvr>
                                        <p:cTn id="27" dur="500" fill="hold"/>
                                        <p:tgtEl>
                                          <p:spTgt spid="31746"/>
                                        </p:tgtEl>
                                        <p:attrNameLst>
                                          <p:attrName>ppt_w</p:attrName>
                                        </p:attrNameLst>
                                      </p:cBhvr>
                                      <p:tavLst>
                                        <p:tav tm="0">
                                          <p:val>
                                            <p:fltVal val="0"/>
                                          </p:val>
                                        </p:tav>
                                        <p:tav tm="100000">
                                          <p:val>
                                            <p:strVal val="#ppt_w"/>
                                          </p:val>
                                        </p:tav>
                                      </p:tavLst>
                                    </p:anim>
                                    <p:anim calcmode="lin" valueType="num">
                                      <p:cBhvr>
                                        <p:cTn id="28" dur="500" fill="hold"/>
                                        <p:tgtEl>
                                          <p:spTgt spid="31746"/>
                                        </p:tgtEl>
                                        <p:attrNameLst>
                                          <p:attrName>ppt_h</p:attrName>
                                        </p:attrNameLst>
                                      </p:cBhvr>
                                      <p:tavLst>
                                        <p:tav tm="0">
                                          <p:val>
                                            <p:fltVal val="0"/>
                                          </p:val>
                                        </p:tav>
                                        <p:tav tm="100000">
                                          <p:val>
                                            <p:strVal val="#ppt_h"/>
                                          </p:val>
                                        </p:tav>
                                      </p:tavLst>
                                    </p:anim>
                                    <p:anim calcmode="lin" valueType="num">
                                      <p:cBhvr>
                                        <p:cTn id="29" dur="500" fill="hold"/>
                                        <p:tgtEl>
                                          <p:spTgt spid="31746"/>
                                        </p:tgtEl>
                                        <p:attrNameLst>
                                          <p:attrName>style.rotation</p:attrName>
                                        </p:attrNameLst>
                                      </p:cBhvr>
                                      <p:tavLst>
                                        <p:tav tm="0">
                                          <p:val>
                                            <p:fltVal val="360"/>
                                          </p:val>
                                        </p:tav>
                                        <p:tav tm="100000">
                                          <p:val>
                                            <p:fltVal val="0"/>
                                          </p:val>
                                        </p:tav>
                                      </p:tavLst>
                                    </p:anim>
                                    <p:animEffect transition="in" filter="fade">
                                      <p:cBhvr>
                                        <p:cTn id="30" dur="500"/>
                                        <p:tgtEl>
                                          <p:spTgt spid="31746"/>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2" end="2"/>
                                            </p:txEl>
                                          </p:spTgt>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31748"/>
                                        </p:tgtEl>
                                        <p:attrNameLst>
                                          <p:attrName>style.visibility</p:attrName>
                                        </p:attrNameLst>
                                      </p:cBhvr>
                                      <p:to>
                                        <p:strVal val="visible"/>
                                      </p:to>
                                    </p:set>
                                    <p:anim calcmode="lin" valueType="num">
                                      <p:cBhvr>
                                        <p:cTn id="41" dur="500" fill="hold"/>
                                        <p:tgtEl>
                                          <p:spTgt spid="31748"/>
                                        </p:tgtEl>
                                        <p:attrNameLst>
                                          <p:attrName>ppt_w</p:attrName>
                                        </p:attrNameLst>
                                      </p:cBhvr>
                                      <p:tavLst>
                                        <p:tav tm="0">
                                          <p:val>
                                            <p:fltVal val="0"/>
                                          </p:val>
                                        </p:tav>
                                        <p:tav tm="100000">
                                          <p:val>
                                            <p:strVal val="#ppt_w"/>
                                          </p:val>
                                        </p:tav>
                                      </p:tavLst>
                                    </p:anim>
                                    <p:anim calcmode="lin" valueType="num">
                                      <p:cBhvr>
                                        <p:cTn id="42" dur="500" fill="hold"/>
                                        <p:tgtEl>
                                          <p:spTgt spid="31748"/>
                                        </p:tgtEl>
                                        <p:attrNameLst>
                                          <p:attrName>ppt_h</p:attrName>
                                        </p:attrNameLst>
                                      </p:cBhvr>
                                      <p:tavLst>
                                        <p:tav tm="0">
                                          <p:val>
                                            <p:fltVal val="0"/>
                                          </p:val>
                                        </p:tav>
                                        <p:tav tm="100000">
                                          <p:val>
                                            <p:strVal val="#ppt_h"/>
                                          </p:val>
                                        </p:tav>
                                      </p:tavLst>
                                    </p:anim>
                                    <p:anim calcmode="lin" valueType="num">
                                      <p:cBhvr>
                                        <p:cTn id="43" dur="500" fill="hold"/>
                                        <p:tgtEl>
                                          <p:spTgt spid="31748"/>
                                        </p:tgtEl>
                                        <p:attrNameLst>
                                          <p:attrName>style.rotation</p:attrName>
                                        </p:attrNameLst>
                                      </p:cBhvr>
                                      <p:tavLst>
                                        <p:tav tm="0">
                                          <p:val>
                                            <p:fltVal val="360"/>
                                          </p:val>
                                        </p:tav>
                                        <p:tav tm="100000">
                                          <p:val>
                                            <p:fltVal val="0"/>
                                          </p:val>
                                        </p:tav>
                                      </p:tavLst>
                                    </p:anim>
                                    <p:animEffect transition="in" filter="fade">
                                      <p:cBhvr>
                                        <p:cTn id="44"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0000"/>
                </a:solidFill>
              </a:rPr>
              <a:t>Section 1: Chapter Atlas</a:t>
            </a:r>
            <a:endParaRPr lang="en-US" dirty="0"/>
          </a:p>
        </p:txBody>
      </p:sp>
      <p:sp>
        <p:nvSpPr>
          <p:cNvPr id="3" name="Content Placeholder 2"/>
          <p:cNvSpPr>
            <a:spLocks noGrp="1"/>
          </p:cNvSpPr>
          <p:nvPr>
            <p:ph idx="1"/>
          </p:nvPr>
        </p:nvSpPr>
        <p:spPr>
          <a:xfrm>
            <a:off x="0" y="1143000"/>
            <a:ext cx="9144000" cy="4983163"/>
          </a:xfrm>
        </p:spPr>
        <p:txBody>
          <a:bodyPr/>
          <a:lstStyle/>
          <a:p>
            <a:r>
              <a:rPr lang="en-US" dirty="0" smtClean="0">
                <a:solidFill>
                  <a:schemeClr val="bg1"/>
                </a:solidFill>
              </a:rPr>
              <a:t>The United States has an abundance of Natural Resources. These resources have helped to grow the economy of the United States.</a:t>
            </a:r>
            <a:endParaRPr lang="en-US" dirty="0">
              <a:solidFill>
                <a:schemeClr val="bg1"/>
              </a:solidFill>
            </a:endParaRPr>
          </a:p>
        </p:txBody>
      </p:sp>
      <p:pic>
        <p:nvPicPr>
          <p:cNvPr id="29698" name="Picture 2" descr="http://questgarden.com/53/52/4/070718092007/images/U.S.A.Map002.jpg"/>
          <p:cNvPicPr>
            <a:picLocks noChangeAspect="1" noChangeArrowheads="1"/>
          </p:cNvPicPr>
          <p:nvPr/>
        </p:nvPicPr>
        <p:blipFill>
          <a:blip r:embed="rId3" cstate="print"/>
          <a:srcRect l="8333" t="8878" r="14815" b="33571"/>
          <a:stretch>
            <a:fillRect/>
          </a:stretch>
        </p:blipFill>
        <p:spPr bwMode="auto">
          <a:xfrm>
            <a:off x="1676400" y="2667000"/>
            <a:ext cx="7239000" cy="3924759"/>
          </a:xfrm>
          <a:prstGeom prst="rect">
            <a:avLst/>
          </a:prstGeom>
          <a:noFill/>
        </p:spPr>
      </p:pic>
      <p:sp>
        <p:nvSpPr>
          <p:cNvPr id="5" name="TextBox 4"/>
          <p:cNvSpPr txBox="1"/>
          <p:nvPr/>
        </p:nvSpPr>
        <p:spPr>
          <a:xfrm>
            <a:off x="0" y="4724400"/>
            <a:ext cx="1600200" cy="1200329"/>
          </a:xfrm>
          <a:prstGeom prst="rect">
            <a:avLst/>
          </a:prstGeom>
          <a:noFill/>
        </p:spPr>
        <p:txBody>
          <a:bodyPr wrap="square" rtlCol="0">
            <a:spAutoFit/>
          </a:bodyPr>
          <a:lstStyle/>
          <a:p>
            <a:pPr algn="ctr"/>
            <a:r>
              <a:rPr lang="en-US" dirty="0" smtClean="0">
                <a:solidFill>
                  <a:srgbClr val="FF0000"/>
                </a:solidFill>
              </a:rPr>
              <a:t>* Refer to the map on page 141 in your textbook</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9698"/>
                                        </p:tgtEl>
                                        <p:attrNameLst>
                                          <p:attrName>style.visibility</p:attrName>
                                        </p:attrNameLst>
                                      </p:cBhvr>
                                      <p:to>
                                        <p:strVal val="visible"/>
                                      </p:to>
                                    </p:set>
                                    <p:anim calcmode="lin" valueType="num">
                                      <p:cBhvr>
                                        <p:cTn id="13" dur="500" fill="hold"/>
                                        <p:tgtEl>
                                          <p:spTgt spid="29698"/>
                                        </p:tgtEl>
                                        <p:attrNameLst>
                                          <p:attrName>ppt_w</p:attrName>
                                        </p:attrNameLst>
                                      </p:cBhvr>
                                      <p:tavLst>
                                        <p:tav tm="0">
                                          <p:val>
                                            <p:fltVal val="0"/>
                                          </p:val>
                                        </p:tav>
                                        <p:tav tm="100000">
                                          <p:val>
                                            <p:strVal val="#ppt_w"/>
                                          </p:val>
                                        </p:tav>
                                      </p:tavLst>
                                    </p:anim>
                                    <p:anim calcmode="lin" valueType="num">
                                      <p:cBhvr>
                                        <p:cTn id="14" dur="500" fill="hold"/>
                                        <p:tgtEl>
                                          <p:spTgt spid="29698"/>
                                        </p:tgtEl>
                                        <p:attrNameLst>
                                          <p:attrName>ppt_h</p:attrName>
                                        </p:attrNameLst>
                                      </p:cBhvr>
                                      <p:tavLst>
                                        <p:tav tm="0">
                                          <p:val>
                                            <p:fltVal val="0"/>
                                          </p:val>
                                        </p:tav>
                                        <p:tav tm="100000">
                                          <p:val>
                                            <p:strVal val="#ppt_h"/>
                                          </p:val>
                                        </p:tav>
                                      </p:tavLst>
                                    </p:anim>
                                    <p:anim calcmode="lin" valueType="num">
                                      <p:cBhvr>
                                        <p:cTn id="15" dur="500" fill="hold"/>
                                        <p:tgtEl>
                                          <p:spTgt spid="29698"/>
                                        </p:tgtEl>
                                        <p:attrNameLst>
                                          <p:attrName>style.rotation</p:attrName>
                                        </p:attrNameLst>
                                      </p:cBhvr>
                                      <p:tavLst>
                                        <p:tav tm="0">
                                          <p:val>
                                            <p:fltVal val="360"/>
                                          </p:val>
                                        </p:tav>
                                        <p:tav tm="100000">
                                          <p:val>
                                            <p:fltVal val="0"/>
                                          </p:val>
                                        </p:tav>
                                      </p:tavLst>
                                    </p:anim>
                                    <p:animEffect transition="in" filter="fade">
                                      <p:cBhvr>
                                        <p:cTn id="16" dur="500"/>
                                        <p:tgtEl>
                                          <p:spTgt spid="29698"/>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692</TotalTime>
  <Words>1370</Words>
  <Application>Microsoft Office PowerPoint</Application>
  <PresentationFormat>On-screen Show (4:3)</PresentationFormat>
  <Paragraphs>123</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THE UNITED STATES</vt:lpstr>
      <vt:lpstr>Vocabulary</vt:lpstr>
      <vt:lpstr>Vocabulary</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1: Chapter Atlas</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lpstr>Section 2: The United States Today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UNITED STATES</dc:title>
  <dc:creator>Litman Family</dc:creator>
  <cp:lastModifiedBy>wolfa</cp:lastModifiedBy>
  <cp:revision>1</cp:revision>
  <dcterms:created xsi:type="dcterms:W3CDTF">2012-09-09T15:06:09Z</dcterms:created>
  <dcterms:modified xsi:type="dcterms:W3CDTF">2013-09-10T15:46:38Z</dcterms:modified>
</cp:coreProperties>
</file>